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315" r:id="rId2"/>
    <p:sldId id="319" r:id="rId3"/>
    <p:sldId id="317" r:id="rId4"/>
    <p:sldId id="318" r:id="rId5"/>
    <p:sldId id="320" r:id="rId6"/>
    <p:sldId id="323" r:id="rId7"/>
    <p:sldId id="324" r:id="rId8"/>
    <p:sldId id="325" r:id="rId9"/>
    <p:sldId id="326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41" r:id="rId19"/>
    <p:sldId id="342" r:id="rId20"/>
    <p:sldId id="343" r:id="rId21"/>
    <p:sldId id="344" r:id="rId22"/>
    <p:sldId id="327" r:id="rId23"/>
    <p:sldId id="328" r:id="rId24"/>
    <p:sldId id="345" r:id="rId25"/>
    <p:sldId id="346" r:id="rId26"/>
    <p:sldId id="348" r:id="rId27"/>
    <p:sldId id="349" r:id="rId28"/>
    <p:sldId id="351" r:id="rId29"/>
    <p:sldId id="330" r:id="rId30"/>
    <p:sldId id="298" r:id="rId31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DD"/>
    <a:srgbClr val="FFCCC5"/>
    <a:srgbClr val="FF806F"/>
    <a:srgbClr val="76B0E0"/>
    <a:srgbClr val="7EB5E2"/>
    <a:srgbClr val="92C0E6"/>
    <a:srgbClr val="DDEBF7"/>
    <a:srgbClr val="000000"/>
    <a:srgbClr val="FF705D"/>
    <a:srgbClr val="FF8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0171" autoAdjust="0"/>
  </p:normalViewPr>
  <p:slideViewPr>
    <p:cSldViewPr snapToGrid="0">
      <p:cViewPr varScale="1">
        <p:scale>
          <a:sx n="74" d="100"/>
          <a:sy n="74" d="100"/>
        </p:scale>
        <p:origin x="1158" y="72"/>
      </p:cViewPr>
      <p:guideLst>
        <p:guide orient="horz" pos="3024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0F00-D5B8-4566-A487-1EDF914D3180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02BF2-C5DC-4730-AECC-29178EB33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3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38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▲為可於教育部網站下載相關教學資源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8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▲為可於教育部網站下載相關教學資源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0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★為供防疫參考之行動方案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▲為可於教育部網站下載相關教學資源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3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▲為可於教育部網站下載相關教學資源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★為供防疫參考之行動方案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49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33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36558-41D3-42D1-87EA-3FA229F86A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94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02BF2-C5DC-4730-AECC-29178EB33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635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02BF2-C5DC-4730-AECC-29178EB33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08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02BF2-C5DC-4730-AECC-29178EB33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5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02BF2-C5DC-4730-AECC-29178EB33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0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45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資料來源：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臺灣健康促進學校</a:t>
            </a:r>
            <a:r>
              <a:rPr lang="en-US" altLang="zh-TW" dirty="0"/>
              <a:t>https://hps.hphe.ntnu.edu.tw/plan/major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教育部學校衛生工作指引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82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37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53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★為供防疫參考之行動方案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9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2BF2-C5DC-4730-AECC-29178EB33E30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9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0160" y="2982596"/>
            <a:ext cx="1450848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165" y="8898891"/>
            <a:ext cx="5405120" cy="511175"/>
          </a:xfrm>
        </p:spPr>
        <p:txBody>
          <a:bodyPr/>
          <a:lstStyle>
            <a:lvl1pPr algn="l">
              <a:defRPr/>
            </a:lvl1pPr>
          </a:lstStyle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5604" y="6720840"/>
            <a:ext cx="1024128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345604" y="7514273"/>
            <a:ext cx="1024128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2E2E526-6721-43E3-A86F-9D371BFFD4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8D4E073-68BE-43A0-83BC-7ADE333AD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374880" y="384494"/>
            <a:ext cx="384048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53440" y="384494"/>
            <a:ext cx="1123696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B590F66-71C6-46BF-A946-60CEC3683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4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3E5B7E40-2C08-4ABC-92E6-8AE10441B4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853442" y="2684712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圖片版面配置區 6"/>
          <p:cNvSpPr>
            <a:spLocks noGrp="1"/>
          </p:cNvSpPr>
          <p:nvPr>
            <p:ph type="pic" sz="quarter" idx="14"/>
          </p:nvPr>
        </p:nvSpPr>
        <p:spPr>
          <a:xfrm>
            <a:off x="853442" y="5868884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圖片版面配置區 6"/>
          <p:cNvSpPr>
            <a:spLocks noGrp="1"/>
          </p:cNvSpPr>
          <p:nvPr>
            <p:ph type="pic" sz="quarter" idx="15"/>
          </p:nvPr>
        </p:nvSpPr>
        <p:spPr>
          <a:xfrm>
            <a:off x="8584195" y="2684712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3" name="圖片版面配置區 6"/>
          <p:cNvSpPr>
            <a:spLocks noGrp="1"/>
          </p:cNvSpPr>
          <p:nvPr>
            <p:ph type="pic" sz="quarter" idx="16"/>
          </p:nvPr>
        </p:nvSpPr>
        <p:spPr>
          <a:xfrm>
            <a:off x="8584195" y="5868884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圖片版面配置區 6"/>
          <p:cNvSpPr>
            <a:spLocks noGrp="1"/>
          </p:cNvSpPr>
          <p:nvPr>
            <p:ph type="pic" sz="quarter" idx="17"/>
          </p:nvPr>
        </p:nvSpPr>
        <p:spPr>
          <a:xfrm>
            <a:off x="4754882" y="2684712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18"/>
          </p:nvPr>
        </p:nvSpPr>
        <p:spPr>
          <a:xfrm>
            <a:off x="4754882" y="5868884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圖片版面配置區 6"/>
          <p:cNvSpPr>
            <a:spLocks noGrp="1"/>
          </p:cNvSpPr>
          <p:nvPr>
            <p:ph type="pic" sz="quarter" idx="19"/>
          </p:nvPr>
        </p:nvSpPr>
        <p:spPr>
          <a:xfrm>
            <a:off x="12485635" y="2684712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圖片版面配置區 6"/>
          <p:cNvSpPr>
            <a:spLocks noGrp="1"/>
          </p:cNvSpPr>
          <p:nvPr>
            <p:ph type="pic" sz="quarter" idx="20"/>
          </p:nvPr>
        </p:nvSpPr>
        <p:spPr>
          <a:xfrm>
            <a:off x="12485635" y="5868884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7" name="圖片版面配置區 6"/>
          <p:cNvSpPr>
            <a:spLocks noGrp="1"/>
          </p:cNvSpPr>
          <p:nvPr>
            <p:ph type="pic" sz="quarter" idx="21"/>
          </p:nvPr>
        </p:nvSpPr>
        <p:spPr>
          <a:xfrm>
            <a:off x="16359982" y="2684712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8" name="圖片版面配置區 6"/>
          <p:cNvSpPr>
            <a:spLocks noGrp="1"/>
          </p:cNvSpPr>
          <p:nvPr>
            <p:ph type="pic" sz="quarter" idx="22"/>
          </p:nvPr>
        </p:nvSpPr>
        <p:spPr>
          <a:xfrm>
            <a:off x="16359982" y="5868884"/>
            <a:ext cx="3648445" cy="226917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67728CFD-6184-49F4-B9A1-931C53C71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A084F90-88C1-4C01-AE37-FCD55EC2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523918" y="2326958"/>
            <a:ext cx="3612304" cy="2711450"/>
          </a:xfrm>
        </p:spPr>
        <p:txBody>
          <a:bodyPr>
            <a:normAutofit/>
          </a:bodyPr>
          <a:lstStyle>
            <a:lvl1pPr>
              <a:defRPr sz="1540"/>
            </a:lvl1pPr>
          </a:lstStyle>
          <a:p>
            <a:endParaRPr lang="zh-TW" altLang="en-US"/>
          </a:p>
        </p:txBody>
      </p:sp>
      <p:sp>
        <p:nvSpPr>
          <p:cNvPr id="8" name="圖片版面配置區 6"/>
          <p:cNvSpPr>
            <a:spLocks noGrp="1"/>
          </p:cNvSpPr>
          <p:nvPr>
            <p:ph type="pic" sz="quarter" idx="14"/>
          </p:nvPr>
        </p:nvSpPr>
        <p:spPr>
          <a:xfrm>
            <a:off x="4660140" y="2326958"/>
            <a:ext cx="3612304" cy="2711450"/>
          </a:xfrm>
        </p:spPr>
        <p:txBody>
          <a:bodyPr>
            <a:normAutofit/>
          </a:bodyPr>
          <a:lstStyle>
            <a:lvl1pPr>
              <a:defRPr sz="1540"/>
            </a:lvl1pPr>
          </a:lstStyle>
          <a:p>
            <a:endParaRPr lang="zh-TW" altLang="en-US"/>
          </a:p>
        </p:txBody>
      </p:sp>
      <p:sp>
        <p:nvSpPr>
          <p:cNvPr id="9" name="圖片版面配置區 6"/>
          <p:cNvSpPr>
            <a:spLocks noGrp="1"/>
          </p:cNvSpPr>
          <p:nvPr>
            <p:ph type="pic" sz="quarter" idx="15"/>
          </p:nvPr>
        </p:nvSpPr>
        <p:spPr>
          <a:xfrm>
            <a:off x="8796362" y="2326958"/>
            <a:ext cx="3612304" cy="2711450"/>
          </a:xfrm>
        </p:spPr>
        <p:txBody>
          <a:bodyPr>
            <a:normAutofit/>
          </a:bodyPr>
          <a:lstStyle>
            <a:lvl1pPr>
              <a:defRPr sz="1540"/>
            </a:lvl1pPr>
          </a:lstStyle>
          <a:p>
            <a:endParaRPr lang="zh-TW" altLang="en-US"/>
          </a:p>
        </p:txBody>
      </p:sp>
      <p:sp>
        <p:nvSpPr>
          <p:cNvPr id="11" name="圖片版面配置區 6"/>
          <p:cNvSpPr>
            <a:spLocks noGrp="1"/>
          </p:cNvSpPr>
          <p:nvPr>
            <p:ph type="pic" sz="quarter" idx="17"/>
          </p:nvPr>
        </p:nvSpPr>
        <p:spPr>
          <a:xfrm>
            <a:off x="523918" y="5506278"/>
            <a:ext cx="3612304" cy="2711450"/>
          </a:xfrm>
        </p:spPr>
        <p:txBody>
          <a:bodyPr>
            <a:normAutofit/>
          </a:bodyPr>
          <a:lstStyle>
            <a:lvl1pPr>
              <a:defRPr sz="1540"/>
            </a:lvl1pPr>
          </a:lstStyle>
          <a:p>
            <a:endParaRPr lang="zh-TW" altLang="en-US"/>
          </a:p>
        </p:txBody>
      </p:sp>
      <p:sp>
        <p:nvSpPr>
          <p:cNvPr id="12" name="圖片版面配置區 6"/>
          <p:cNvSpPr>
            <a:spLocks noGrp="1"/>
          </p:cNvSpPr>
          <p:nvPr>
            <p:ph type="pic" sz="quarter" idx="18"/>
          </p:nvPr>
        </p:nvSpPr>
        <p:spPr>
          <a:xfrm>
            <a:off x="4660140" y="5506278"/>
            <a:ext cx="3612304" cy="2711450"/>
          </a:xfrm>
        </p:spPr>
        <p:txBody>
          <a:bodyPr>
            <a:normAutofit/>
          </a:bodyPr>
          <a:lstStyle>
            <a:lvl1pPr>
              <a:defRPr sz="1540"/>
            </a:lvl1pPr>
          </a:lstStyle>
          <a:p>
            <a:endParaRPr lang="zh-TW" altLang="en-US"/>
          </a:p>
        </p:txBody>
      </p:sp>
      <p:sp>
        <p:nvSpPr>
          <p:cNvPr id="13" name="圖片版面配置區 6"/>
          <p:cNvSpPr>
            <a:spLocks noGrp="1"/>
          </p:cNvSpPr>
          <p:nvPr>
            <p:ph type="pic" sz="quarter" idx="19"/>
          </p:nvPr>
        </p:nvSpPr>
        <p:spPr>
          <a:xfrm>
            <a:off x="8796362" y="5506278"/>
            <a:ext cx="3612304" cy="2711450"/>
          </a:xfrm>
        </p:spPr>
        <p:txBody>
          <a:bodyPr>
            <a:normAutofit/>
          </a:bodyPr>
          <a:lstStyle>
            <a:lvl1pPr>
              <a:defRPr sz="1540"/>
            </a:lvl1pPr>
          </a:lstStyle>
          <a:p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3E92B48-7EF5-41EF-979C-539C15328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8318" y="6169661"/>
            <a:ext cx="1450848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8318" y="4069399"/>
            <a:ext cx="1450848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56E64E9-934E-4D0F-B7EA-32A8EB67A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3690214-8CB4-494F-8A7D-88885C366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3440" y="2149158"/>
            <a:ext cx="7541684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53440" y="3044825"/>
            <a:ext cx="7541684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8670714" y="2149158"/>
            <a:ext cx="7544647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8670714" y="3044825"/>
            <a:ext cx="7544647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DD8E835-DC6C-4E71-AEDF-11094A55F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C52AC5-B248-478F-967D-4B8F4A9E77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6154892-8649-42A5-BE54-082DAA96B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441" y="382270"/>
            <a:ext cx="561551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441" y="2009141"/>
            <a:ext cx="561551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A013C14-0D08-4EE8-A900-680AA99FE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5" y="8970858"/>
            <a:ext cx="2898779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536192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3440" y="2240281"/>
            <a:ext cx="1536192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165" y="8898891"/>
            <a:ext cx="54051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/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8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defTabSz="128016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0">
            <a:extLst>
              <a:ext uri="{FF2B5EF4-FFF2-40B4-BE49-F238E27FC236}">
                <a16:creationId xmlns:a16="http://schemas.microsoft.com/office/drawing/2014/main" id="{4914E070-66FD-4DBD-B3FA-550E4335C8C2}"/>
              </a:ext>
            </a:extLst>
          </p:cNvPr>
          <p:cNvSpPr/>
          <p:nvPr/>
        </p:nvSpPr>
        <p:spPr>
          <a:xfrm flipH="1">
            <a:off x="-1924098" y="5751088"/>
            <a:ext cx="5810297" cy="5776200"/>
          </a:xfrm>
          <a:custGeom>
            <a:avLst/>
            <a:gdLst>
              <a:gd name="connsiteX0" fmla="*/ 0 w 4921134"/>
              <a:gd name="connsiteY0" fmla="*/ 2460567 h 4921134"/>
              <a:gd name="connsiteX1" fmla="*/ 2460567 w 4921134"/>
              <a:gd name="connsiteY1" fmla="*/ 0 h 4921134"/>
              <a:gd name="connsiteX2" fmla="*/ 4921134 w 4921134"/>
              <a:gd name="connsiteY2" fmla="*/ 2460567 h 4921134"/>
              <a:gd name="connsiteX3" fmla="*/ 2460567 w 4921134"/>
              <a:gd name="connsiteY3" fmla="*/ 4921134 h 4921134"/>
              <a:gd name="connsiteX4" fmla="*/ 0 w 4921134"/>
              <a:gd name="connsiteY4" fmla="*/ 2460567 h 4921134"/>
              <a:gd name="connsiteX0" fmla="*/ 0 w 4921134"/>
              <a:gd name="connsiteY0" fmla="*/ 2517399 h 4977966"/>
              <a:gd name="connsiteX1" fmla="*/ 2460567 w 4921134"/>
              <a:gd name="connsiteY1" fmla="*/ 56832 h 4977966"/>
              <a:gd name="connsiteX2" fmla="*/ 4921134 w 4921134"/>
              <a:gd name="connsiteY2" fmla="*/ 2517399 h 4977966"/>
              <a:gd name="connsiteX3" fmla="*/ 2460567 w 4921134"/>
              <a:gd name="connsiteY3" fmla="*/ 4977966 h 4977966"/>
              <a:gd name="connsiteX4" fmla="*/ 0 w 4921134"/>
              <a:gd name="connsiteY4" fmla="*/ 2517399 h 4977966"/>
              <a:gd name="connsiteX0" fmla="*/ 0 w 4921134"/>
              <a:gd name="connsiteY0" fmla="*/ 2517399 h 5011397"/>
              <a:gd name="connsiteX1" fmla="*/ 2460567 w 4921134"/>
              <a:gd name="connsiteY1" fmla="*/ 56832 h 5011397"/>
              <a:gd name="connsiteX2" fmla="*/ 4921134 w 4921134"/>
              <a:gd name="connsiteY2" fmla="*/ 2517399 h 5011397"/>
              <a:gd name="connsiteX3" fmla="*/ 2460567 w 4921134"/>
              <a:gd name="connsiteY3" fmla="*/ 4977966 h 5011397"/>
              <a:gd name="connsiteX4" fmla="*/ 0 w 4921134"/>
              <a:gd name="connsiteY4" fmla="*/ 2517399 h 5011397"/>
              <a:gd name="connsiteX0" fmla="*/ 0 w 4975610"/>
              <a:gd name="connsiteY0" fmla="*/ 2517399 h 5002895"/>
              <a:gd name="connsiteX1" fmla="*/ 2460567 w 4975610"/>
              <a:gd name="connsiteY1" fmla="*/ 56832 h 5002895"/>
              <a:gd name="connsiteX2" fmla="*/ 4921134 w 4975610"/>
              <a:gd name="connsiteY2" fmla="*/ 2517399 h 5002895"/>
              <a:gd name="connsiteX3" fmla="*/ 2460567 w 4975610"/>
              <a:gd name="connsiteY3" fmla="*/ 4977966 h 5002895"/>
              <a:gd name="connsiteX4" fmla="*/ 0 w 4975610"/>
              <a:gd name="connsiteY4" fmla="*/ 2517399 h 5002895"/>
              <a:gd name="connsiteX0" fmla="*/ 0 w 4975610"/>
              <a:gd name="connsiteY0" fmla="*/ 2520540 h 5006036"/>
              <a:gd name="connsiteX1" fmla="*/ 2460567 w 4975610"/>
              <a:gd name="connsiteY1" fmla="*/ 59973 h 5006036"/>
              <a:gd name="connsiteX2" fmla="*/ 4921134 w 4975610"/>
              <a:gd name="connsiteY2" fmla="*/ 2520540 h 5006036"/>
              <a:gd name="connsiteX3" fmla="*/ 2460567 w 4975610"/>
              <a:gd name="connsiteY3" fmla="*/ 4981107 h 5006036"/>
              <a:gd name="connsiteX4" fmla="*/ 0 w 4975610"/>
              <a:gd name="connsiteY4" fmla="*/ 2520540 h 5006036"/>
              <a:gd name="connsiteX0" fmla="*/ 0 w 4975610"/>
              <a:gd name="connsiteY0" fmla="*/ 2500553 h 4986049"/>
              <a:gd name="connsiteX1" fmla="*/ 2460567 w 4975610"/>
              <a:gd name="connsiteY1" fmla="*/ 39986 h 4986049"/>
              <a:gd name="connsiteX2" fmla="*/ 4921134 w 4975610"/>
              <a:gd name="connsiteY2" fmla="*/ 2500553 h 4986049"/>
              <a:gd name="connsiteX3" fmla="*/ 2460567 w 4975610"/>
              <a:gd name="connsiteY3" fmla="*/ 4961120 h 4986049"/>
              <a:gd name="connsiteX4" fmla="*/ 0 w 4975610"/>
              <a:gd name="connsiteY4" fmla="*/ 2500553 h 4986049"/>
              <a:gd name="connsiteX0" fmla="*/ 31531 w 5007141"/>
              <a:gd name="connsiteY0" fmla="*/ 2500553 h 4986049"/>
              <a:gd name="connsiteX1" fmla="*/ 2492098 w 5007141"/>
              <a:gd name="connsiteY1" fmla="*/ 39986 h 4986049"/>
              <a:gd name="connsiteX2" fmla="*/ 4952665 w 5007141"/>
              <a:gd name="connsiteY2" fmla="*/ 2500553 h 4986049"/>
              <a:gd name="connsiteX3" fmla="*/ 2492098 w 5007141"/>
              <a:gd name="connsiteY3" fmla="*/ 4961120 h 4986049"/>
              <a:gd name="connsiteX4" fmla="*/ 31531 w 5007141"/>
              <a:gd name="connsiteY4" fmla="*/ 2500553 h 4986049"/>
              <a:gd name="connsiteX0" fmla="*/ 24690 w 5000300"/>
              <a:gd name="connsiteY0" fmla="*/ 2500553 h 4986049"/>
              <a:gd name="connsiteX1" fmla="*/ 2485257 w 5000300"/>
              <a:gd name="connsiteY1" fmla="*/ 39986 h 4986049"/>
              <a:gd name="connsiteX2" fmla="*/ 4945824 w 5000300"/>
              <a:gd name="connsiteY2" fmla="*/ 2500553 h 4986049"/>
              <a:gd name="connsiteX3" fmla="*/ 2485257 w 5000300"/>
              <a:gd name="connsiteY3" fmla="*/ 4961120 h 4986049"/>
              <a:gd name="connsiteX4" fmla="*/ 24690 w 5000300"/>
              <a:gd name="connsiteY4" fmla="*/ 2500553 h 4986049"/>
              <a:gd name="connsiteX0" fmla="*/ 24690 w 5000300"/>
              <a:gd name="connsiteY0" fmla="*/ 2518412 h 5003908"/>
              <a:gd name="connsiteX1" fmla="*/ 2485257 w 5000300"/>
              <a:gd name="connsiteY1" fmla="*/ 57845 h 5003908"/>
              <a:gd name="connsiteX2" fmla="*/ 4945824 w 5000300"/>
              <a:gd name="connsiteY2" fmla="*/ 2518412 h 5003908"/>
              <a:gd name="connsiteX3" fmla="*/ 2485257 w 5000300"/>
              <a:gd name="connsiteY3" fmla="*/ 4978979 h 5003908"/>
              <a:gd name="connsiteX4" fmla="*/ 24690 w 5000300"/>
              <a:gd name="connsiteY4" fmla="*/ 2518412 h 5003908"/>
              <a:gd name="connsiteX0" fmla="*/ 24965 w 5000575"/>
              <a:gd name="connsiteY0" fmla="*/ 2475636 h 4961132"/>
              <a:gd name="connsiteX1" fmla="*/ 2485532 w 5000575"/>
              <a:gd name="connsiteY1" fmla="*/ 15069 h 4961132"/>
              <a:gd name="connsiteX2" fmla="*/ 4946099 w 5000575"/>
              <a:gd name="connsiteY2" fmla="*/ 2475636 h 4961132"/>
              <a:gd name="connsiteX3" fmla="*/ 2485532 w 5000575"/>
              <a:gd name="connsiteY3" fmla="*/ 4936203 h 4961132"/>
              <a:gd name="connsiteX4" fmla="*/ 24965 w 5000575"/>
              <a:gd name="connsiteY4" fmla="*/ 2475636 h 4961132"/>
              <a:gd name="connsiteX0" fmla="*/ 24965 w 4999328"/>
              <a:gd name="connsiteY0" fmla="*/ 2475636 h 4969990"/>
              <a:gd name="connsiteX1" fmla="*/ 2485532 w 4999328"/>
              <a:gd name="connsiteY1" fmla="*/ 15069 h 4969990"/>
              <a:gd name="connsiteX2" fmla="*/ 4946099 w 4999328"/>
              <a:gd name="connsiteY2" fmla="*/ 2475636 h 4969990"/>
              <a:gd name="connsiteX3" fmla="*/ 2485532 w 4999328"/>
              <a:gd name="connsiteY3" fmla="*/ 4936203 h 4969990"/>
              <a:gd name="connsiteX4" fmla="*/ 24965 w 4999328"/>
              <a:gd name="connsiteY4" fmla="*/ 2475636 h 49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328" h="4969990">
                <a:moveTo>
                  <a:pt x="24965" y="2475636"/>
                </a:moveTo>
                <a:cubicBezTo>
                  <a:pt x="-191166" y="534811"/>
                  <a:pt x="1026846" y="181323"/>
                  <a:pt x="2485532" y="15069"/>
                </a:cubicBezTo>
                <a:cubicBezTo>
                  <a:pt x="3944218" y="-151185"/>
                  <a:pt x="4663466" y="1083451"/>
                  <a:pt x="4946099" y="2475636"/>
                </a:cubicBezTo>
                <a:cubicBezTo>
                  <a:pt x="5328484" y="3269304"/>
                  <a:pt x="3561833" y="5252087"/>
                  <a:pt x="2485532" y="4936203"/>
                </a:cubicBezTo>
                <a:cubicBezTo>
                  <a:pt x="1409231" y="4620319"/>
                  <a:pt x="241096" y="4416461"/>
                  <a:pt x="24965" y="2475636"/>
                </a:cubicBezTo>
                <a:close/>
              </a:path>
            </a:pathLst>
          </a:custGeom>
          <a:solidFill>
            <a:srgbClr val="6BCBC5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CD931033-A73D-46A8-9013-07082AE2AFBC}"/>
              </a:ext>
            </a:extLst>
          </p:cNvPr>
          <p:cNvSpPr/>
          <p:nvPr/>
        </p:nvSpPr>
        <p:spPr>
          <a:xfrm rot="6243840">
            <a:off x="13331537" y="541305"/>
            <a:ext cx="5258922" cy="3688727"/>
          </a:xfrm>
          <a:prstGeom prst="triangle">
            <a:avLst/>
          </a:prstGeom>
          <a:solidFill>
            <a:srgbClr val="F5C636">
              <a:alpha val="62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59EB0EB9-5F80-4355-A20A-60FEEAA1D8DE}"/>
              </a:ext>
            </a:extLst>
          </p:cNvPr>
          <p:cNvSpPr txBox="1">
            <a:spLocks/>
          </p:cNvSpPr>
          <p:nvPr/>
        </p:nvSpPr>
        <p:spPr>
          <a:xfrm>
            <a:off x="913663" y="2175695"/>
            <a:ext cx="15241475" cy="398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大專校院健康體位推動策略架構使用說明</a:t>
            </a:r>
          </a:p>
        </p:txBody>
      </p:sp>
      <p:sp>
        <p:nvSpPr>
          <p:cNvPr id="18" name="橢圓 10">
            <a:extLst>
              <a:ext uri="{FF2B5EF4-FFF2-40B4-BE49-F238E27FC236}">
                <a16:creationId xmlns:a16="http://schemas.microsoft.com/office/drawing/2014/main" id="{AB9429FD-5F7C-4905-96E3-8EC35EFB5BA3}"/>
              </a:ext>
            </a:extLst>
          </p:cNvPr>
          <p:cNvSpPr/>
          <p:nvPr/>
        </p:nvSpPr>
        <p:spPr>
          <a:xfrm>
            <a:off x="14334213" y="8015842"/>
            <a:ext cx="911150" cy="905803"/>
          </a:xfrm>
          <a:custGeom>
            <a:avLst/>
            <a:gdLst>
              <a:gd name="connsiteX0" fmla="*/ 0 w 4921134"/>
              <a:gd name="connsiteY0" fmla="*/ 2460567 h 4921134"/>
              <a:gd name="connsiteX1" fmla="*/ 2460567 w 4921134"/>
              <a:gd name="connsiteY1" fmla="*/ 0 h 4921134"/>
              <a:gd name="connsiteX2" fmla="*/ 4921134 w 4921134"/>
              <a:gd name="connsiteY2" fmla="*/ 2460567 h 4921134"/>
              <a:gd name="connsiteX3" fmla="*/ 2460567 w 4921134"/>
              <a:gd name="connsiteY3" fmla="*/ 4921134 h 4921134"/>
              <a:gd name="connsiteX4" fmla="*/ 0 w 4921134"/>
              <a:gd name="connsiteY4" fmla="*/ 2460567 h 4921134"/>
              <a:gd name="connsiteX0" fmla="*/ 0 w 4921134"/>
              <a:gd name="connsiteY0" fmla="*/ 2517399 h 4977966"/>
              <a:gd name="connsiteX1" fmla="*/ 2460567 w 4921134"/>
              <a:gd name="connsiteY1" fmla="*/ 56832 h 4977966"/>
              <a:gd name="connsiteX2" fmla="*/ 4921134 w 4921134"/>
              <a:gd name="connsiteY2" fmla="*/ 2517399 h 4977966"/>
              <a:gd name="connsiteX3" fmla="*/ 2460567 w 4921134"/>
              <a:gd name="connsiteY3" fmla="*/ 4977966 h 4977966"/>
              <a:gd name="connsiteX4" fmla="*/ 0 w 4921134"/>
              <a:gd name="connsiteY4" fmla="*/ 2517399 h 4977966"/>
              <a:gd name="connsiteX0" fmla="*/ 0 w 4921134"/>
              <a:gd name="connsiteY0" fmla="*/ 2517399 h 5011397"/>
              <a:gd name="connsiteX1" fmla="*/ 2460567 w 4921134"/>
              <a:gd name="connsiteY1" fmla="*/ 56832 h 5011397"/>
              <a:gd name="connsiteX2" fmla="*/ 4921134 w 4921134"/>
              <a:gd name="connsiteY2" fmla="*/ 2517399 h 5011397"/>
              <a:gd name="connsiteX3" fmla="*/ 2460567 w 4921134"/>
              <a:gd name="connsiteY3" fmla="*/ 4977966 h 5011397"/>
              <a:gd name="connsiteX4" fmla="*/ 0 w 4921134"/>
              <a:gd name="connsiteY4" fmla="*/ 2517399 h 5011397"/>
              <a:gd name="connsiteX0" fmla="*/ 0 w 4975610"/>
              <a:gd name="connsiteY0" fmla="*/ 2517399 h 5002895"/>
              <a:gd name="connsiteX1" fmla="*/ 2460567 w 4975610"/>
              <a:gd name="connsiteY1" fmla="*/ 56832 h 5002895"/>
              <a:gd name="connsiteX2" fmla="*/ 4921134 w 4975610"/>
              <a:gd name="connsiteY2" fmla="*/ 2517399 h 5002895"/>
              <a:gd name="connsiteX3" fmla="*/ 2460567 w 4975610"/>
              <a:gd name="connsiteY3" fmla="*/ 4977966 h 5002895"/>
              <a:gd name="connsiteX4" fmla="*/ 0 w 4975610"/>
              <a:gd name="connsiteY4" fmla="*/ 2517399 h 5002895"/>
              <a:gd name="connsiteX0" fmla="*/ 0 w 4975610"/>
              <a:gd name="connsiteY0" fmla="*/ 2520540 h 5006036"/>
              <a:gd name="connsiteX1" fmla="*/ 2460567 w 4975610"/>
              <a:gd name="connsiteY1" fmla="*/ 59973 h 5006036"/>
              <a:gd name="connsiteX2" fmla="*/ 4921134 w 4975610"/>
              <a:gd name="connsiteY2" fmla="*/ 2520540 h 5006036"/>
              <a:gd name="connsiteX3" fmla="*/ 2460567 w 4975610"/>
              <a:gd name="connsiteY3" fmla="*/ 4981107 h 5006036"/>
              <a:gd name="connsiteX4" fmla="*/ 0 w 4975610"/>
              <a:gd name="connsiteY4" fmla="*/ 2520540 h 5006036"/>
              <a:gd name="connsiteX0" fmla="*/ 0 w 4975610"/>
              <a:gd name="connsiteY0" fmla="*/ 2500553 h 4986049"/>
              <a:gd name="connsiteX1" fmla="*/ 2460567 w 4975610"/>
              <a:gd name="connsiteY1" fmla="*/ 39986 h 4986049"/>
              <a:gd name="connsiteX2" fmla="*/ 4921134 w 4975610"/>
              <a:gd name="connsiteY2" fmla="*/ 2500553 h 4986049"/>
              <a:gd name="connsiteX3" fmla="*/ 2460567 w 4975610"/>
              <a:gd name="connsiteY3" fmla="*/ 4961120 h 4986049"/>
              <a:gd name="connsiteX4" fmla="*/ 0 w 4975610"/>
              <a:gd name="connsiteY4" fmla="*/ 2500553 h 4986049"/>
              <a:gd name="connsiteX0" fmla="*/ 31531 w 5007141"/>
              <a:gd name="connsiteY0" fmla="*/ 2500553 h 4986049"/>
              <a:gd name="connsiteX1" fmla="*/ 2492098 w 5007141"/>
              <a:gd name="connsiteY1" fmla="*/ 39986 h 4986049"/>
              <a:gd name="connsiteX2" fmla="*/ 4952665 w 5007141"/>
              <a:gd name="connsiteY2" fmla="*/ 2500553 h 4986049"/>
              <a:gd name="connsiteX3" fmla="*/ 2492098 w 5007141"/>
              <a:gd name="connsiteY3" fmla="*/ 4961120 h 4986049"/>
              <a:gd name="connsiteX4" fmla="*/ 31531 w 5007141"/>
              <a:gd name="connsiteY4" fmla="*/ 2500553 h 4986049"/>
              <a:gd name="connsiteX0" fmla="*/ 24690 w 5000300"/>
              <a:gd name="connsiteY0" fmla="*/ 2500553 h 4986049"/>
              <a:gd name="connsiteX1" fmla="*/ 2485257 w 5000300"/>
              <a:gd name="connsiteY1" fmla="*/ 39986 h 4986049"/>
              <a:gd name="connsiteX2" fmla="*/ 4945824 w 5000300"/>
              <a:gd name="connsiteY2" fmla="*/ 2500553 h 4986049"/>
              <a:gd name="connsiteX3" fmla="*/ 2485257 w 5000300"/>
              <a:gd name="connsiteY3" fmla="*/ 4961120 h 4986049"/>
              <a:gd name="connsiteX4" fmla="*/ 24690 w 5000300"/>
              <a:gd name="connsiteY4" fmla="*/ 2500553 h 4986049"/>
              <a:gd name="connsiteX0" fmla="*/ 24690 w 5000300"/>
              <a:gd name="connsiteY0" fmla="*/ 2518412 h 5003908"/>
              <a:gd name="connsiteX1" fmla="*/ 2485257 w 5000300"/>
              <a:gd name="connsiteY1" fmla="*/ 57845 h 5003908"/>
              <a:gd name="connsiteX2" fmla="*/ 4945824 w 5000300"/>
              <a:gd name="connsiteY2" fmla="*/ 2518412 h 5003908"/>
              <a:gd name="connsiteX3" fmla="*/ 2485257 w 5000300"/>
              <a:gd name="connsiteY3" fmla="*/ 4978979 h 5003908"/>
              <a:gd name="connsiteX4" fmla="*/ 24690 w 5000300"/>
              <a:gd name="connsiteY4" fmla="*/ 2518412 h 5003908"/>
              <a:gd name="connsiteX0" fmla="*/ 24965 w 5000575"/>
              <a:gd name="connsiteY0" fmla="*/ 2475636 h 4961132"/>
              <a:gd name="connsiteX1" fmla="*/ 2485532 w 5000575"/>
              <a:gd name="connsiteY1" fmla="*/ 15069 h 4961132"/>
              <a:gd name="connsiteX2" fmla="*/ 4946099 w 5000575"/>
              <a:gd name="connsiteY2" fmla="*/ 2475636 h 4961132"/>
              <a:gd name="connsiteX3" fmla="*/ 2485532 w 5000575"/>
              <a:gd name="connsiteY3" fmla="*/ 4936203 h 4961132"/>
              <a:gd name="connsiteX4" fmla="*/ 24965 w 5000575"/>
              <a:gd name="connsiteY4" fmla="*/ 2475636 h 4961132"/>
              <a:gd name="connsiteX0" fmla="*/ 24965 w 4999328"/>
              <a:gd name="connsiteY0" fmla="*/ 2475636 h 4969990"/>
              <a:gd name="connsiteX1" fmla="*/ 2485532 w 4999328"/>
              <a:gd name="connsiteY1" fmla="*/ 15069 h 4969990"/>
              <a:gd name="connsiteX2" fmla="*/ 4946099 w 4999328"/>
              <a:gd name="connsiteY2" fmla="*/ 2475636 h 4969990"/>
              <a:gd name="connsiteX3" fmla="*/ 2485532 w 4999328"/>
              <a:gd name="connsiteY3" fmla="*/ 4936203 h 4969990"/>
              <a:gd name="connsiteX4" fmla="*/ 24965 w 4999328"/>
              <a:gd name="connsiteY4" fmla="*/ 2475636 h 49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328" h="4969990">
                <a:moveTo>
                  <a:pt x="24965" y="2475636"/>
                </a:moveTo>
                <a:cubicBezTo>
                  <a:pt x="-191166" y="534811"/>
                  <a:pt x="1026846" y="181323"/>
                  <a:pt x="2485532" y="15069"/>
                </a:cubicBezTo>
                <a:cubicBezTo>
                  <a:pt x="3944218" y="-151185"/>
                  <a:pt x="4663466" y="1083451"/>
                  <a:pt x="4946099" y="2475636"/>
                </a:cubicBezTo>
                <a:cubicBezTo>
                  <a:pt x="5328484" y="3269304"/>
                  <a:pt x="3561833" y="5252087"/>
                  <a:pt x="2485532" y="4936203"/>
                </a:cubicBezTo>
                <a:cubicBezTo>
                  <a:pt x="1409231" y="4620319"/>
                  <a:pt x="241096" y="4416461"/>
                  <a:pt x="24965" y="2475636"/>
                </a:cubicBezTo>
                <a:close/>
              </a:path>
            </a:pathLst>
          </a:custGeom>
          <a:noFill/>
          <a:ln w="38100" cap="flat" cmpd="sng" algn="ctr">
            <a:solidFill>
              <a:srgbClr val="9ACA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ED282CDE-FD20-4465-8066-6BF1398D5E78}"/>
              </a:ext>
            </a:extLst>
          </p:cNvPr>
          <p:cNvSpPr/>
          <p:nvPr/>
        </p:nvSpPr>
        <p:spPr>
          <a:xfrm rot="3525638">
            <a:off x="2881897" y="1044525"/>
            <a:ext cx="925783" cy="1081666"/>
          </a:xfrm>
          <a:prstGeom prst="triangle">
            <a:avLst/>
          </a:prstGeom>
          <a:noFill/>
          <a:ln w="38100" cap="flat" cmpd="sng" algn="ctr">
            <a:solidFill>
              <a:srgbClr val="FF61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8A9190A-957E-42A2-860B-E565DDF67A28}"/>
              </a:ext>
            </a:extLst>
          </p:cNvPr>
          <p:cNvSpPr/>
          <p:nvPr/>
        </p:nvSpPr>
        <p:spPr>
          <a:xfrm rot="17633193">
            <a:off x="13161241" y="6136993"/>
            <a:ext cx="577067" cy="674233"/>
          </a:xfrm>
          <a:prstGeom prst="triangle">
            <a:avLst/>
          </a:prstGeom>
          <a:solidFill>
            <a:srgbClr val="FF614C">
              <a:alpha val="62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橢圓 10">
            <a:extLst>
              <a:ext uri="{FF2B5EF4-FFF2-40B4-BE49-F238E27FC236}">
                <a16:creationId xmlns:a16="http://schemas.microsoft.com/office/drawing/2014/main" id="{B8D9A431-530D-477B-80EE-ADF4BE2FEB67}"/>
              </a:ext>
            </a:extLst>
          </p:cNvPr>
          <p:cNvSpPr/>
          <p:nvPr/>
        </p:nvSpPr>
        <p:spPr>
          <a:xfrm>
            <a:off x="5695756" y="2525060"/>
            <a:ext cx="572993" cy="569630"/>
          </a:xfrm>
          <a:custGeom>
            <a:avLst/>
            <a:gdLst>
              <a:gd name="connsiteX0" fmla="*/ 0 w 4921134"/>
              <a:gd name="connsiteY0" fmla="*/ 2460567 h 4921134"/>
              <a:gd name="connsiteX1" fmla="*/ 2460567 w 4921134"/>
              <a:gd name="connsiteY1" fmla="*/ 0 h 4921134"/>
              <a:gd name="connsiteX2" fmla="*/ 4921134 w 4921134"/>
              <a:gd name="connsiteY2" fmla="*/ 2460567 h 4921134"/>
              <a:gd name="connsiteX3" fmla="*/ 2460567 w 4921134"/>
              <a:gd name="connsiteY3" fmla="*/ 4921134 h 4921134"/>
              <a:gd name="connsiteX4" fmla="*/ 0 w 4921134"/>
              <a:gd name="connsiteY4" fmla="*/ 2460567 h 4921134"/>
              <a:gd name="connsiteX0" fmla="*/ 0 w 4921134"/>
              <a:gd name="connsiteY0" fmla="*/ 2517399 h 4977966"/>
              <a:gd name="connsiteX1" fmla="*/ 2460567 w 4921134"/>
              <a:gd name="connsiteY1" fmla="*/ 56832 h 4977966"/>
              <a:gd name="connsiteX2" fmla="*/ 4921134 w 4921134"/>
              <a:gd name="connsiteY2" fmla="*/ 2517399 h 4977966"/>
              <a:gd name="connsiteX3" fmla="*/ 2460567 w 4921134"/>
              <a:gd name="connsiteY3" fmla="*/ 4977966 h 4977966"/>
              <a:gd name="connsiteX4" fmla="*/ 0 w 4921134"/>
              <a:gd name="connsiteY4" fmla="*/ 2517399 h 4977966"/>
              <a:gd name="connsiteX0" fmla="*/ 0 w 4921134"/>
              <a:gd name="connsiteY0" fmla="*/ 2517399 h 5011397"/>
              <a:gd name="connsiteX1" fmla="*/ 2460567 w 4921134"/>
              <a:gd name="connsiteY1" fmla="*/ 56832 h 5011397"/>
              <a:gd name="connsiteX2" fmla="*/ 4921134 w 4921134"/>
              <a:gd name="connsiteY2" fmla="*/ 2517399 h 5011397"/>
              <a:gd name="connsiteX3" fmla="*/ 2460567 w 4921134"/>
              <a:gd name="connsiteY3" fmla="*/ 4977966 h 5011397"/>
              <a:gd name="connsiteX4" fmla="*/ 0 w 4921134"/>
              <a:gd name="connsiteY4" fmla="*/ 2517399 h 5011397"/>
              <a:gd name="connsiteX0" fmla="*/ 0 w 4975610"/>
              <a:gd name="connsiteY0" fmla="*/ 2517399 h 5002895"/>
              <a:gd name="connsiteX1" fmla="*/ 2460567 w 4975610"/>
              <a:gd name="connsiteY1" fmla="*/ 56832 h 5002895"/>
              <a:gd name="connsiteX2" fmla="*/ 4921134 w 4975610"/>
              <a:gd name="connsiteY2" fmla="*/ 2517399 h 5002895"/>
              <a:gd name="connsiteX3" fmla="*/ 2460567 w 4975610"/>
              <a:gd name="connsiteY3" fmla="*/ 4977966 h 5002895"/>
              <a:gd name="connsiteX4" fmla="*/ 0 w 4975610"/>
              <a:gd name="connsiteY4" fmla="*/ 2517399 h 5002895"/>
              <a:gd name="connsiteX0" fmla="*/ 0 w 4975610"/>
              <a:gd name="connsiteY0" fmla="*/ 2520540 h 5006036"/>
              <a:gd name="connsiteX1" fmla="*/ 2460567 w 4975610"/>
              <a:gd name="connsiteY1" fmla="*/ 59973 h 5006036"/>
              <a:gd name="connsiteX2" fmla="*/ 4921134 w 4975610"/>
              <a:gd name="connsiteY2" fmla="*/ 2520540 h 5006036"/>
              <a:gd name="connsiteX3" fmla="*/ 2460567 w 4975610"/>
              <a:gd name="connsiteY3" fmla="*/ 4981107 h 5006036"/>
              <a:gd name="connsiteX4" fmla="*/ 0 w 4975610"/>
              <a:gd name="connsiteY4" fmla="*/ 2520540 h 5006036"/>
              <a:gd name="connsiteX0" fmla="*/ 0 w 4975610"/>
              <a:gd name="connsiteY0" fmla="*/ 2500553 h 4986049"/>
              <a:gd name="connsiteX1" fmla="*/ 2460567 w 4975610"/>
              <a:gd name="connsiteY1" fmla="*/ 39986 h 4986049"/>
              <a:gd name="connsiteX2" fmla="*/ 4921134 w 4975610"/>
              <a:gd name="connsiteY2" fmla="*/ 2500553 h 4986049"/>
              <a:gd name="connsiteX3" fmla="*/ 2460567 w 4975610"/>
              <a:gd name="connsiteY3" fmla="*/ 4961120 h 4986049"/>
              <a:gd name="connsiteX4" fmla="*/ 0 w 4975610"/>
              <a:gd name="connsiteY4" fmla="*/ 2500553 h 4986049"/>
              <a:gd name="connsiteX0" fmla="*/ 31531 w 5007141"/>
              <a:gd name="connsiteY0" fmla="*/ 2500553 h 4986049"/>
              <a:gd name="connsiteX1" fmla="*/ 2492098 w 5007141"/>
              <a:gd name="connsiteY1" fmla="*/ 39986 h 4986049"/>
              <a:gd name="connsiteX2" fmla="*/ 4952665 w 5007141"/>
              <a:gd name="connsiteY2" fmla="*/ 2500553 h 4986049"/>
              <a:gd name="connsiteX3" fmla="*/ 2492098 w 5007141"/>
              <a:gd name="connsiteY3" fmla="*/ 4961120 h 4986049"/>
              <a:gd name="connsiteX4" fmla="*/ 31531 w 5007141"/>
              <a:gd name="connsiteY4" fmla="*/ 2500553 h 4986049"/>
              <a:gd name="connsiteX0" fmla="*/ 24690 w 5000300"/>
              <a:gd name="connsiteY0" fmla="*/ 2500553 h 4986049"/>
              <a:gd name="connsiteX1" fmla="*/ 2485257 w 5000300"/>
              <a:gd name="connsiteY1" fmla="*/ 39986 h 4986049"/>
              <a:gd name="connsiteX2" fmla="*/ 4945824 w 5000300"/>
              <a:gd name="connsiteY2" fmla="*/ 2500553 h 4986049"/>
              <a:gd name="connsiteX3" fmla="*/ 2485257 w 5000300"/>
              <a:gd name="connsiteY3" fmla="*/ 4961120 h 4986049"/>
              <a:gd name="connsiteX4" fmla="*/ 24690 w 5000300"/>
              <a:gd name="connsiteY4" fmla="*/ 2500553 h 4986049"/>
              <a:gd name="connsiteX0" fmla="*/ 24690 w 5000300"/>
              <a:gd name="connsiteY0" fmla="*/ 2518412 h 5003908"/>
              <a:gd name="connsiteX1" fmla="*/ 2485257 w 5000300"/>
              <a:gd name="connsiteY1" fmla="*/ 57845 h 5003908"/>
              <a:gd name="connsiteX2" fmla="*/ 4945824 w 5000300"/>
              <a:gd name="connsiteY2" fmla="*/ 2518412 h 5003908"/>
              <a:gd name="connsiteX3" fmla="*/ 2485257 w 5000300"/>
              <a:gd name="connsiteY3" fmla="*/ 4978979 h 5003908"/>
              <a:gd name="connsiteX4" fmla="*/ 24690 w 5000300"/>
              <a:gd name="connsiteY4" fmla="*/ 2518412 h 5003908"/>
              <a:gd name="connsiteX0" fmla="*/ 24965 w 5000575"/>
              <a:gd name="connsiteY0" fmla="*/ 2475636 h 4961132"/>
              <a:gd name="connsiteX1" fmla="*/ 2485532 w 5000575"/>
              <a:gd name="connsiteY1" fmla="*/ 15069 h 4961132"/>
              <a:gd name="connsiteX2" fmla="*/ 4946099 w 5000575"/>
              <a:gd name="connsiteY2" fmla="*/ 2475636 h 4961132"/>
              <a:gd name="connsiteX3" fmla="*/ 2485532 w 5000575"/>
              <a:gd name="connsiteY3" fmla="*/ 4936203 h 4961132"/>
              <a:gd name="connsiteX4" fmla="*/ 24965 w 5000575"/>
              <a:gd name="connsiteY4" fmla="*/ 2475636 h 4961132"/>
              <a:gd name="connsiteX0" fmla="*/ 24965 w 4999328"/>
              <a:gd name="connsiteY0" fmla="*/ 2475636 h 4969990"/>
              <a:gd name="connsiteX1" fmla="*/ 2485532 w 4999328"/>
              <a:gd name="connsiteY1" fmla="*/ 15069 h 4969990"/>
              <a:gd name="connsiteX2" fmla="*/ 4946099 w 4999328"/>
              <a:gd name="connsiteY2" fmla="*/ 2475636 h 4969990"/>
              <a:gd name="connsiteX3" fmla="*/ 2485532 w 4999328"/>
              <a:gd name="connsiteY3" fmla="*/ 4936203 h 4969990"/>
              <a:gd name="connsiteX4" fmla="*/ 24965 w 4999328"/>
              <a:gd name="connsiteY4" fmla="*/ 2475636 h 49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328" h="4969990">
                <a:moveTo>
                  <a:pt x="24965" y="2475636"/>
                </a:moveTo>
                <a:cubicBezTo>
                  <a:pt x="-191166" y="534811"/>
                  <a:pt x="1026846" y="181323"/>
                  <a:pt x="2485532" y="15069"/>
                </a:cubicBezTo>
                <a:cubicBezTo>
                  <a:pt x="3944218" y="-151185"/>
                  <a:pt x="4663466" y="1083451"/>
                  <a:pt x="4946099" y="2475636"/>
                </a:cubicBezTo>
                <a:cubicBezTo>
                  <a:pt x="5328484" y="3269304"/>
                  <a:pt x="3561833" y="5252087"/>
                  <a:pt x="2485532" y="4936203"/>
                </a:cubicBezTo>
                <a:cubicBezTo>
                  <a:pt x="1409231" y="4620319"/>
                  <a:pt x="241096" y="4416461"/>
                  <a:pt x="24965" y="2475636"/>
                </a:cubicBezTo>
                <a:close/>
              </a:path>
            </a:pathLst>
          </a:custGeom>
          <a:solidFill>
            <a:srgbClr val="9ACA9F">
              <a:alpha val="62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9F512E48-7CD5-47DB-A2AF-BE216EF3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13" y="8191500"/>
            <a:ext cx="4396375" cy="6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898891"/>
            <a:ext cx="467361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F992FD8-D854-4406-9D29-70DF635E9E54}"/>
              </a:ext>
            </a:extLst>
          </p:cNvPr>
          <p:cNvSpPr/>
          <p:nvPr/>
        </p:nvSpPr>
        <p:spPr>
          <a:xfrm>
            <a:off x="588334" y="264734"/>
            <a:ext cx="6269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chemeClr val="accent4">
                    <a:lumMod val="75000"/>
                  </a:schemeClr>
                </a:solidFill>
              </a:rPr>
              <a:t>推動策略使用說明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Arial"/>
              <a:ea typeface="微軟正黑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71032" y="2139199"/>
            <a:ext cx="5765794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組成工作小組，成員建議包含校長、各處室人員、護理師、營養師、社團教師、教師代表、家長代表、學生代表等。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73506" y="2323058"/>
            <a:ext cx="1965817" cy="6138937"/>
            <a:chOff x="1381474" y="2438910"/>
            <a:chExt cx="1965817" cy="613893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1381474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1381474" y="2693115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學校衛生政策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1381474" y="474544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1381474" y="5008327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學校物質環境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1381474" y="705177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1388483" y="730741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567791" y="2317459"/>
            <a:ext cx="1983291" cy="6138937"/>
            <a:chOff x="8551845" y="2438910"/>
            <a:chExt cx="1983291" cy="613893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90186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76328" y="4756783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76328" y="4965823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76328" y="705177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76328" y="751472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588335" y="1144804"/>
            <a:ext cx="15849600" cy="7710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體型意識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90854" y="2579842"/>
            <a:ext cx="5747080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與衛生局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所、民間團體等機構，合作時融入此議題。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674094" y="4681319"/>
            <a:ext cx="5762732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設置明顯標誌及圖像，如：體型意識立牌、說明海報等文宣品。</a:t>
            </a:r>
            <a:endParaRPr lang="en-US" altLang="zh-TW" sz="27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可融入各主題一併推動。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72380" y="7041366"/>
            <a:ext cx="5764446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結合相關社團，如：運動社團，加強宣導觀念。</a:t>
            </a:r>
            <a:endParaRPr lang="en-US" altLang="zh-TW" sz="27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可融入各主題一併推動。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690855" y="4699701"/>
            <a:ext cx="5747080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單向宣導活動，如：課程、講座。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互動式趣味活動，例如：闖關活動。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可融入各主題一併推動。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690854" y="7199150"/>
            <a:ext cx="5747080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提供評估方式，如：體型意識量表。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可融入各主題一併推動。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720D2E1-77E8-4537-A8D3-60D935292406}"/>
              </a:ext>
            </a:extLst>
          </p:cNvPr>
          <p:cNvSpPr txBox="1"/>
          <p:nvPr/>
        </p:nvSpPr>
        <p:spPr>
          <a:xfrm>
            <a:off x="5336981" y="389459"/>
            <a:ext cx="535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60">
              <a:spcAft>
                <a:spcPts val="600"/>
              </a:spcAft>
            </a:pPr>
            <a:r>
              <a:rPr lang="en-US" altLang="zh-TW" sz="3200" b="1" dirty="0">
                <a:solidFill>
                  <a:schemeClr val="accent4">
                    <a:lumMod val="75000"/>
                  </a:schemeClr>
                </a:solidFill>
              </a:rPr>
              <a:t>1.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</a:rPr>
              <a:t>身體活動及良好體位面向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1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690854" y="6896002"/>
            <a:ext cx="5747080" cy="1292662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提供評估及測量後個人化運動建議及目標，如：握力、肌少症等肌力評估或心肺功能評估及運動建議。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58791" y="1465458"/>
            <a:ext cx="5765794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評估學生需求，經學校相關行政會議取得共識並發布政策，如：增加體適能畢業門檻，游泳超過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公尺才能畢業。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598EF1D-FDDD-444B-AFE5-CBA1241B22B0}"/>
              </a:ext>
            </a:extLst>
          </p:cNvPr>
          <p:cNvGrpSpPr/>
          <p:nvPr/>
        </p:nvGrpSpPr>
        <p:grpSpPr>
          <a:xfrm>
            <a:off x="418352" y="1579582"/>
            <a:ext cx="1958808" cy="1526077"/>
            <a:chOff x="581325" y="1657545"/>
            <a:chExt cx="1958808" cy="152607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581325" y="1657545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581325" y="1904685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學校衛生政策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3C2D687-AA5E-4406-8F6A-0F0DA345FFA9}"/>
              </a:ext>
            </a:extLst>
          </p:cNvPr>
          <p:cNvGrpSpPr/>
          <p:nvPr/>
        </p:nvGrpSpPr>
        <p:grpSpPr>
          <a:xfrm>
            <a:off x="418352" y="6849473"/>
            <a:ext cx="1958808" cy="1477195"/>
            <a:chOff x="581325" y="4164090"/>
            <a:chExt cx="1958808" cy="1526077"/>
          </a:xfrm>
        </p:grpSpPr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581325" y="416409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581325" y="4411230"/>
              <a:ext cx="1958808" cy="1144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4514E12D-07E6-43D7-8745-A525E054B1D3}"/>
              </a:ext>
            </a:extLst>
          </p:cNvPr>
          <p:cNvGrpSpPr/>
          <p:nvPr/>
        </p:nvGrpSpPr>
        <p:grpSpPr>
          <a:xfrm>
            <a:off x="418352" y="4174597"/>
            <a:ext cx="1958808" cy="1641486"/>
            <a:chOff x="581325" y="6670635"/>
            <a:chExt cx="1958808" cy="1317036"/>
          </a:xfrm>
        </p:grpSpPr>
        <p:sp>
          <p:nvSpPr>
            <p:cNvPr id="1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6670635"/>
              <a:ext cx="1958808" cy="1317036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81325" y="6895891"/>
              <a:ext cx="1958808" cy="888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學校物質環境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588335" y="337858"/>
            <a:ext cx="15849600" cy="7710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良好的體位及體適能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90854" y="1522201"/>
            <a:ext cx="5747080" cy="169277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與衛生局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所、民間團體等機構，合作辦理活動，如：體重控制活動。</a:t>
            </a:r>
          </a:p>
          <a:p>
            <a:pPr lvl="0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與學生社團或相關課程合作，如：辦理闖關活動、校園周邊檢測站服務。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69949" y="4065044"/>
            <a:ext cx="5762732" cy="169277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增購設備，如：體脂計、皮尺、身體組成分析儀、登階箱、坐姿體前彎測定器等。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環境布置，如：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BMI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轉盤。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72380" y="6483253"/>
            <a:ext cx="5764446" cy="209288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成立相關團體及社團，如：體位控制班、體適能促進班。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招募或培訓學生，如：招募減重成功的學生擔任體控班代言人、培訓學生成為體適能檢測員。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690855" y="4102541"/>
            <a:ext cx="5747080" cy="169277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單向宣導活動，如：課程、講座。</a:t>
            </a:r>
          </a:p>
          <a:p>
            <a:pPr lvl="0"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進行不同程度的運動課程或體能訓練。</a:t>
            </a:r>
          </a:p>
          <a:p>
            <a:pPr lvl="0"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互動式趣味活動，如：闖關活動。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比賽，如：減重、增重比賽。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158B197-DB85-4093-AEAC-B22CA219C0EE}"/>
              </a:ext>
            </a:extLst>
          </p:cNvPr>
          <p:cNvGrpSpPr/>
          <p:nvPr/>
        </p:nvGrpSpPr>
        <p:grpSpPr>
          <a:xfrm>
            <a:off x="8552266" y="1580138"/>
            <a:ext cx="2014857" cy="6746530"/>
            <a:chOff x="8557645" y="2438910"/>
            <a:chExt cx="2014857" cy="6746530"/>
          </a:xfrm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94C335FC-4322-4295-AD1B-4825D19C483B}"/>
                </a:ext>
              </a:extLst>
            </p:cNvPr>
            <p:cNvSpPr/>
            <p:nvPr/>
          </p:nvSpPr>
          <p:spPr>
            <a:xfrm>
              <a:off x="8576328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DDD59F9-060E-44A2-A389-7540C4711467}"/>
                </a:ext>
              </a:extLst>
            </p:cNvPr>
            <p:cNvSpPr/>
            <p:nvPr/>
          </p:nvSpPr>
          <p:spPr>
            <a:xfrm>
              <a:off x="8557645" y="2874181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矩形: 圓角 18">
              <a:extLst>
                <a:ext uri="{FF2B5EF4-FFF2-40B4-BE49-F238E27FC236}">
                  <a16:creationId xmlns:a16="http://schemas.microsoft.com/office/drawing/2014/main" id="{A5D7B468-7511-4566-B517-E87A7702DF49}"/>
                </a:ext>
              </a:extLst>
            </p:cNvPr>
            <p:cNvSpPr/>
            <p:nvPr/>
          </p:nvSpPr>
          <p:spPr>
            <a:xfrm>
              <a:off x="8576328" y="5033368"/>
              <a:ext cx="1958808" cy="1627301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99EEEEB-D392-4092-8D0F-F1FDB8E97F08}"/>
                </a:ext>
              </a:extLst>
            </p:cNvPr>
            <p:cNvSpPr/>
            <p:nvPr/>
          </p:nvSpPr>
          <p:spPr>
            <a:xfrm>
              <a:off x="8595011" y="5283867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矩形: 圓角 26">
              <a:extLst>
                <a:ext uri="{FF2B5EF4-FFF2-40B4-BE49-F238E27FC236}">
                  <a16:creationId xmlns:a16="http://schemas.microsoft.com/office/drawing/2014/main" id="{E22E8BDE-06B1-4CDA-98FC-E5D9A87E5B4D}"/>
                </a:ext>
              </a:extLst>
            </p:cNvPr>
            <p:cNvSpPr/>
            <p:nvPr/>
          </p:nvSpPr>
          <p:spPr>
            <a:xfrm>
              <a:off x="8576328" y="7708245"/>
              <a:ext cx="1958808" cy="1477195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6EF5646-FFCC-4E2C-B551-220177DE5AC2}"/>
                </a:ext>
              </a:extLst>
            </p:cNvPr>
            <p:cNvSpPr/>
            <p:nvPr/>
          </p:nvSpPr>
          <p:spPr>
            <a:xfrm>
              <a:off x="8613694" y="8183640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健康服務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95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029877" y="8131836"/>
            <a:ext cx="6924623" cy="1200329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提供記錄及監測方式，如：個人運動記錄本、運動監測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提供運動檢核表及其搭配的運動建議。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03377" y="1203705"/>
            <a:ext cx="5959625" cy="1200329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評估學生需求，經學校相關行政會議取得共識並發布政策，如：訂定維持每週在校運動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分鐘的公約、訂定運動日。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9F7900CB-4202-4CAC-BBF3-9CEE035CAD48}"/>
              </a:ext>
            </a:extLst>
          </p:cNvPr>
          <p:cNvGrpSpPr/>
          <p:nvPr/>
        </p:nvGrpSpPr>
        <p:grpSpPr>
          <a:xfrm>
            <a:off x="120475" y="1145351"/>
            <a:ext cx="1743681" cy="1317036"/>
            <a:chOff x="275619" y="1295595"/>
            <a:chExt cx="1958808" cy="152607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275619" y="1295595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275619" y="1569405"/>
              <a:ext cx="19588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學校衛生政策</a:t>
              </a:r>
              <a:endParaRPr lang="zh-TW" altLang="en-US" sz="3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CA5074E0-30E2-4F24-B4E3-95A6EF3923D5}"/>
              </a:ext>
            </a:extLst>
          </p:cNvPr>
          <p:cNvGrpSpPr/>
          <p:nvPr/>
        </p:nvGrpSpPr>
        <p:grpSpPr>
          <a:xfrm>
            <a:off x="142268" y="3483564"/>
            <a:ext cx="1743681" cy="1317036"/>
            <a:chOff x="275619" y="3802140"/>
            <a:chExt cx="1958808" cy="1526077"/>
          </a:xfrm>
        </p:grpSpPr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275619" y="380214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275619" y="4079760"/>
              <a:ext cx="19588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學校物質環境</a:t>
              </a:r>
              <a:endParaRPr lang="zh-TW" altLang="en-US" sz="3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06A39878-AA32-4711-84F4-D34A7FEA82FC}"/>
              </a:ext>
            </a:extLst>
          </p:cNvPr>
          <p:cNvGrpSpPr/>
          <p:nvPr/>
        </p:nvGrpSpPr>
        <p:grpSpPr>
          <a:xfrm>
            <a:off x="142269" y="6778547"/>
            <a:ext cx="1743681" cy="1317036"/>
            <a:chOff x="275619" y="6308685"/>
            <a:chExt cx="1958808" cy="1317036"/>
          </a:xfrm>
        </p:grpSpPr>
        <p:sp>
          <p:nvSpPr>
            <p:cNvPr id="1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275619" y="6308685"/>
              <a:ext cx="1958808" cy="1317036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275619" y="6472004"/>
              <a:ext cx="19588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0DF0387-EB5A-4633-935B-A22F80D360A6}"/>
              </a:ext>
            </a:extLst>
          </p:cNvPr>
          <p:cNvGrpSpPr/>
          <p:nvPr/>
        </p:nvGrpSpPr>
        <p:grpSpPr>
          <a:xfrm>
            <a:off x="8102223" y="2168667"/>
            <a:ext cx="1765476" cy="1317036"/>
            <a:chOff x="8852569" y="1724453"/>
            <a:chExt cx="1983291" cy="152607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877052" y="1724453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852569" y="2187409"/>
              <a:ext cx="195880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社區關係</a:t>
              </a:r>
              <a:endParaRPr lang="zh-TW" altLang="en-US" sz="3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7D9ECEB-653A-456F-B728-2F5D5F942F0D}"/>
              </a:ext>
            </a:extLst>
          </p:cNvPr>
          <p:cNvGrpSpPr/>
          <p:nvPr/>
        </p:nvGrpSpPr>
        <p:grpSpPr>
          <a:xfrm>
            <a:off x="8124017" y="5215500"/>
            <a:ext cx="1743681" cy="1317037"/>
            <a:chOff x="8877052" y="4401597"/>
            <a:chExt cx="1958808" cy="1526077"/>
          </a:xfrm>
        </p:grpSpPr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877052" y="4401597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877052" y="4671597"/>
              <a:ext cx="19588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個人健康技能</a:t>
              </a:r>
              <a:endParaRPr lang="zh-TW" altLang="en-US" sz="3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FEB75453-1872-434D-A28E-BACCF89A3868}"/>
              </a:ext>
            </a:extLst>
          </p:cNvPr>
          <p:cNvGrpSpPr/>
          <p:nvPr/>
        </p:nvGrpSpPr>
        <p:grpSpPr>
          <a:xfrm>
            <a:off x="8124017" y="8073482"/>
            <a:ext cx="1743681" cy="1317036"/>
            <a:chOff x="8877052" y="6763245"/>
            <a:chExt cx="1958808" cy="1526077"/>
          </a:xfrm>
        </p:grpSpPr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877052" y="6763245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877052" y="7241441"/>
              <a:ext cx="195880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142269" y="67348"/>
            <a:ext cx="16784290" cy="7710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規律運動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32566" y="874014"/>
            <a:ext cx="6899354" cy="341632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與周邊的社區、運動中心、醫療院所合作，如：共同辦理講座、健身房提供學生優惠。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相關系所與社區、醫療院所合作，如：運休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體育系學生帶領里民活動中心的長輩做運動、成立運動醫學中心。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建立社區運動地圖。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外界運動專業定點諮詢。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納入大學社會責任實踐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(USR)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計畫，如：學生指導在地居民運動、辦理在地運動會。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06439" y="2906954"/>
            <a:ext cx="5956461" cy="267765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擴充運動設施，如：建立運動中心、健身房、規劃校園健走步道、★增加室外活動設施。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環境布置，如：宣導跑馬燈、宣導影片輪播牆、張貼宣導海報、美化校園樓梯鼓勵爬樓梯。</a:t>
            </a:r>
          </a:p>
          <a:p>
            <a:pPr lvl="0"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延長運動場館開放時間。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04724" y="6005290"/>
            <a:ext cx="5958233" cy="267765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成立相關社團，如：登山社、球類運動社團、舞蹈社團。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成立通訊軟體群組或社群，如：成立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群組揪團運動。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辦理運動競賽，如：運動會。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招募種子學生，如：招募修習過運動、體適能相關課程學生擔任志工或工讀生。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029878" y="4315365"/>
            <a:ext cx="6924622" cy="3785652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單向宣導活動，如：課程、講座、★線上運動影片。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互動式趣味活動，如：環校健走活動、騎單車環遊校園周邊、路跑活動、運動打卡抽獎、運動宣示許願樹。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團體運動課程，如：中午時段開設瑜珈、重訓、攀樹等運動課程。</a:t>
            </a: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納入科系作業，如：畢業專題。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運動競賽，如：舉辦年度田徑、球類運動競賽、★線上運動競賽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可結合現有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或運動穿戴裝置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1537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898891"/>
            <a:ext cx="467361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F992FD8-D854-4406-9D29-70DF635E9E54}"/>
              </a:ext>
            </a:extLst>
          </p:cNvPr>
          <p:cNvSpPr/>
          <p:nvPr/>
        </p:nvSpPr>
        <p:spPr>
          <a:xfrm>
            <a:off x="588335" y="264734"/>
            <a:ext cx="6857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</a:rPr>
              <a:t>推動策略使用說明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Arial"/>
              <a:ea typeface="微軟正黑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62733" y="2572914"/>
            <a:ext cx="5765794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評估學生需求，經學校相關行政會議取得共識並發布政策。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81325" y="2301497"/>
            <a:ext cx="1958808" cy="6138937"/>
            <a:chOff x="1381474" y="2438910"/>
            <a:chExt cx="1958808" cy="613893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1381474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1381474" y="264795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學校衛生政策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1381474" y="474544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1381474" y="4954489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學校物質環境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1381474" y="705177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1381474" y="726081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584963" y="2298994"/>
            <a:ext cx="1983291" cy="6093217"/>
            <a:chOff x="8551845" y="2438910"/>
            <a:chExt cx="1983291" cy="609321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90186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76328" y="4756783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76328" y="4965823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76328" y="700605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76328" y="746900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588335" y="1144804"/>
            <a:ext cx="15849600" cy="837676"/>
          </a:xfrm>
          <a:prstGeom prst="round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認識食物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營養、分類、份量、熱量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90854" y="2120092"/>
            <a:ext cx="5747080" cy="2169825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與周邊店家合作，如：搭配相關科系課程，計算店家的餐食熱量供張貼使用。</a:t>
            </a:r>
            <a:endParaRPr lang="en-US" altLang="zh-TW" sz="27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納入大學社會責任實踐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(USR)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計畫，如：到傳統市場認識在地食物。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64447" y="4228851"/>
            <a:ext cx="5762732" cy="2169825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環境布置，如：設置衛教櫥窗、健康知識補給站、宣導跑馬燈、宣導影片輪播牆、張貼宣導海報及營養標示。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與店家合作於菜單標示熱量、營養素、營養成分等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62733" y="7308063"/>
            <a:ext cx="5764446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招募種子學生，如：招募營養相關科系學生進行校內及社區宣導。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690855" y="4436601"/>
            <a:ext cx="5747080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單向宣導活動，如：課程、講座、衛教網站、電子報。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互動式趣味活動，如：闖關活動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、於學校餐廳辦理認識食物及份量活動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690854" y="6387400"/>
            <a:ext cx="5747080" cy="2585323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提供評估方式，如：使用食物營養知識問卷，了解師生對食物的認識程度，進而提供合適的衛教內容及行動方案。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提供餐點熱量標示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、計算每日熱量及六大類食物攝取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720D2E1-77E8-4537-A8D3-60D935292406}"/>
              </a:ext>
            </a:extLst>
          </p:cNvPr>
          <p:cNvSpPr txBox="1"/>
          <p:nvPr/>
        </p:nvSpPr>
        <p:spPr>
          <a:xfrm>
            <a:off x="5336981" y="341011"/>
            <a:ext cx="535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60">
              <a:spcAft>
                <a:spcPts val="600"/>
              </a:spcAft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</a:rPr>
              <a:t>健康飲食面向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9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576032" y="7492896"/>
            <a:ext cx="6081288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提供記錄及監測方式，如：飲水記錄本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、飲水記錄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APP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、網頁平臺。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23387" y="1656331"/>
            <a:ext cx="5781336" cy="1292662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評估學生需求，考量增加學生白開水攝取量與無糖飲可獲性，經學校相關行政會議取得共識並發布政策。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399497" y="1559255"/>
            <a:ext cx="1983291" cy="7176362"/>
            <a:chOff x="8551845" y="2438910"/>
            <a:chExt cx="1983291" cy="7176362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90186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76328" y="5301617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76328" y="5510657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51845" y="8089195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51845" y="8552152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416400" y="216054"/>
            <a:ext cx="16240920" cy="771063"/>
          </a:xfrm>
          <a:prstGeom prst="round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少糖飲多喝水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76032" y="1652879"/>
            <a:ext cx="6081288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與周邊店家合作，如：於店家張貼宣傳減糖的好處、減少精製糖攝取的相關文宣品。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568451" y="3618207"/>
            <a:ext cx="5778275" cy="289310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增加飲水設備。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輔導店家供應無糖或少糖飲品。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減少飲料店家或飲料販賣機設置。</a:t>
            </a:r>
          </a:p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環境布置，如：張貼宣導海報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、小卡、衛教櫥窗展示飲料含糖量</a:t>
            </a:r>
            <a:r>
              <a:rPr lang="zh-TW" altLang="en-US" sz="2600" b="1" dirty="0">
                <a:latin typeface="微軟正黑體" panose="020B0604030504040204" pitchFamily="34" charset="-120"/>
              </a:rPr>
              <a:t>、店家及販賣機販售的飲料依糖量標示「紅黃綠燈」。</a:t>
            </a:r>
            <a:endParaRPr lang="en-US" altLang="zh-TW" sz="2600" b="1" dirty="0">
              <a:latin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05129" y="7110868"/>
            <a:ext cx="5764446" cy="169277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600" b="1" dirty="0"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latin typeface="微軟正黑體" panose="020B0604030504040204" pitchFamily="34" charset="-120"/>
              </a:rPr>
              <a:t>促銷無糖或少糖飲品，如：訂定每週無糖飲優惠日。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成立相關團體及社團，如：戒糖俱樂部。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576032" y="3308743"/>
            <a:ext cx="6081288" cy="3693319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單向宣導活動，如：講座、入班教學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、宣導攤車、走動式衛教。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互動式趣味活動，如：闖關活動、試飲無糖飲品活動、喝水拍照於社群軟體打卡。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納入相關科系作業，如：設計減糖飲宣導海報。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記錄及競賽，如：記錄飲水狀況搭配抽獎活動、減重比賽搭配記錄飲水量。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16399" y="1559255"/>
            <a:ext cx="1958808" cy="7187088"/>
            <a:chOff x="581325" y="1924245"/>
            <a:chExt cx="1958808" cy="7187088"/>
          </a:xfrm>
        </p:grpSpPr>
        <p:grpSp>
          <p:nvGrpSpPr>
            <p:cNvPr id="2" name="群組 1"/>
            <p:cNvGrpSpPr/>
            <p:nvPr/>
          </p:nvGrpSpPr>
          <p:grpSpPr>
            <a:xfrm>
              <a:off x="581325" y="1924245"/>
              <a:ext cx="1958808" cy="4388785"/>
              <a:chOff x="1381474" y="2438910"/>
              <a:chExt cx="1958808" cy="4388785"/>
            </a:xfrm>
          </p:grpSpPr>
          <p:sp>
            <p:nvSpPr>
              <p:cNvPr id="8" name="矩形: 圓角 3">
                <a:extLst>
                  <a:ext uri="{FF2B5EF4-FFF2-40B4-BE49-F238E27FC236}">
                    <a16:creationId xmlns:a16="http://schemas.microsoft.com/office/drawing/2014/main" id="{9FFE7A58-4DD5-415E-BC3E-4210B4A33C93}"/>
                  </a:ext>
                </a:extLst>
              </p:cNvPr>
              <p:cNvSpPr/>
              <p:nvPr/>
            </p:nvSpPr>
            <p:spPr>
              <a:xfrm>
                <a:off x="1381474" y="2438910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BF08F0C-D1BC-4687-A891-DC8CEFCC5AAB}"/>
                  </a:ext>
                </a:extLst>
              </p:cNvPr>
              <p:cNvSpPr/>
              <p:nvPr/>
            </p:nvSpPr>
            <p:spPr>
              <a:xfrm>
                <a:off x="1381474" y="2647950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學校衛生政策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2" name="矩形: 圓角 13">
                <a:extLst>
                  <a:ext uri="{FF2B5EF4-FFF2-40B4-BE49-F238E27FC236}">
                    <a16:creationId xmlns:a16="http://schemas.microsoft.com/office/drawing/2014/main" id="{31EEFFA7-DBE8-4C13-9DD1-6F66E2092B73}"/>
                  </a:ext>
                </a:extLst>
              </p:cNvPr>
              <p:cNvSpPr/>
              <p:nvPr/>
            </p:nvSpPr>
            <p:spPr>
              <a:xfrm>
                <a:off x="1381474" y="5301618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6E8ABCD-0696-45DE-8DDC-8495E904C8F2}"/>
                  </a:ext>
                </a:extLst>
              </p:cNvPr>
              <p:cNvSpPr/>
              <p:nvPr/>
            </p:nvSpPr>
            <p:spPr>
              <a:xfrm>
                <a:off x="1381474" y="5510658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學校物質環境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7585256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81325" y="7794296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F974DA6-0532-4DA0-8E01-B6D382EA1411}"/>
              </a:ext>
            </a:extLst>
          </p:cNvPr>
          <p:cNvSpPr/>
          <p:nvPr/>
        </p:nvSpPr>
        <p:spPr>
          <a:xfrm>
            <a:off x="3372679" y="8891117"/>
            <a:ext cx="10880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▲請見：大專校院推動減少攝取含糖飲料教學資源參考手冊及相關資料</a:t>
            </a:r>
          </a:p>
        </p:txBody>
      </p:sp>
    </p:spTree>
    <p:extLst>
      <p:ext uri="{BB962C8B-B14F-4D97-AF65-F5344CB8AC3E}">
        <p14:creationId xmlns:p14="http://schemas.microsoft.com/office/powerpoint/2010/main" val="211637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447014" y="7480944"/>
            <a:ext cx="6235704" cy="892552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提供記錄及監測方式，如：蔬果攝取記錄本、飲食記錄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APP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、網頁平臺。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27192" y="1600017"/>
            <a:ext cx="5765794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評估學生需求，考量增加學生蔬果攝取量與可獲性，經學校相關行政會議取得共識並發布政策。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323885" y="1538175"/>
            <a:ext cx="1983291" cy="7140759"/>
            <a:chOff x="8551845" y="2039118"/>
            <a:chExt cx="1983291" cy="7140759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039118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502074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51845" y="492117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76328" y="5206992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51845" y="765380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76328" y="8136633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337486" y="328788"/>
            <a:ext cx="16345232" cy="771063"/>
          </a:xfrm>
          <a:prstGeom prst="round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多吃蔬果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447014" y="1654882"/>
            <a:ext cx="6235704" cy="1292662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連結當地社區、醫療院所的相關資源，如：邀請醫院營養師於園遊會擺攤宣導。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6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 建立周邊供應健康蔬果的店家地圖。</a:t>
            </a:r>
            <a:endParaRPr lang="zh-TW" altLang="en-US" sz="26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0254" y="3881877"/>
            <a:ext cx="5762732" cy="249299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供應健康蔬果，如：輔導店家供應健康蔬果餐、舉辦水果市集、搭配填問卷兌換蔬果餐活動。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促銷健康蔬果，如：憑學生證購買健康蔬果可享折扣。</a:t>
            </a:r>
          </a:p>
          <a:p>
            <a:pPr>
              <a:defRPr/>
            </a:pP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▲</a:t>
            </a:r>
            <a:r>
              <a:rPr lang="en-US" altLang="zh-TW" sz="26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環境布置，如：張貼宣導海報。</a:t>
            </a:r>
            <a:endParaRPr lang="en-US" altLang="zh-TW" sz="2600" b="1" dirty="0">
              <a:solidFill>
                <a:schemeClr val="tx2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83684" y="7023744"/>
            <a:ext cx="5764446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latin typeface="微軟正黑體" panose="020B0604030504040204" pitchFamily="34" charset="-120"/>
              </a:rPr>
              <a:t>促銷蔬食餐食，如：訂定每週蔬食優惠日。</a:t>
            </a:r>
          </a:p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招募種子學生，如：招募減重成功學生進行推廣、行銷。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447014" y="3687576"/>
            <a:ext cx="6235704" cy="289310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單向宣導活動，如：課程、講座。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 </a:t>
            </a:r>
            <a:endParaRPr lang="en-US" altLang="zh-TW" sz="21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互動式趣味活動，如：蔬果輕食餐及健康蔬果飲品品嚐活動。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納入相關科系作業，如：以多吃蔬果作為專題課程主題。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競賽，如：以多吃蔬果作為論文比賽主題。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37485" y="1538175"/>
            <a:ext cx="1958808" cy="7140759"/>
            <a:chOff x="581325" y="1648537"/>
            <a:chExt cx="1958808" cy="7140759"/>
          </a:xfrm>
        </p:grpSpPr>
        <p:grpSp>
          <p:nvGrpSpPr>
            <p:cNvPr id="2" name="群組 1"/>
            <p:cNvGrpSpPr/>
            <p:nvPr/>
          </p:nvGrpSpPr>
          <p:grpSpPr>
            <a:xfrm>
              <a:off x="581325" y="1648537"/>
              <a:ext cx="1958808" cy="4422869"/>
              <a:chOff x="1381474" y="2163202"/>
              <a:chExt cx="1958808" cy="4422869"/>
            </a:xfrm>
          </p:grpSpPr>
          <p:sp>
            <p:nvSpPr>
              <p:cNvPr id="8" name="矩形: 圓角 3">
                <a:extLst>
                  <a:ext uri="{FF2B5EF4-FFF2-40B4-BE49-F238E27FC236}">
                    <a16:creationId xmlns:a16="http://schemas.microsoft.com/office/drawing/2014/main" id="{9FFE7A58-4DD5-415E-BC3E-4210B4A33C93}"/>
                  </a:ext>
                </a:extLst>
              </p:cNvPr>
              <p:cNvSpPr/>
              <p:nvPr/>
            </p:nvSpPr>
            <p:spPr>
              <a:xfrm>
                <a:off x="1381474" y="2163202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BF08F0C-D1BC-4687-A891-DC8CEFCC5AAB}"/>
                  </a:ext>
                </a:extLst>
              </p:cNvPr>
              <p:cNvSpPr/>
              <p:nvPr/>
            </p:nvSpPr>
            <p:spPr>
              <a:xfrm>
                <a:off x="1381474" y="2372242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學校衛生政策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2" name="矩形: 圓角 13">
                <a:extLst>
                  <a:ext uri="{FF2B5EF4-FFF2-40B4-BE49-F238E27FC236}">
                    <a16:creationId xmlns:a16="http://schemas.microsoft.com/office/drawing/2014/main" id="{31EEFFA7-DBE8-4C13-9DD1-6F66E2092B73}"/>
                  </a:ext>
                </a:extLst>
              </p:cNvPr>
              <p:cNvSpPr/>
              <p:nvPr/>
            </p:nvSpPr>
            <p:spPr>
              <a:xfrm>
                <a:off x="1381474" y="5059994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6E8ABCD-0696-45DE-8DDC-8495E904C8F2}"/>
                  </a:ext>
                </a:extLst>
              </p:cNvPr>
              <p:cNvSpPr/>
              <p:nvPr/>
            </p:nvSpPr>
            <p:spPr>
              <a:xfrm>
                <a:off x="1381474" y="5269034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學校物質環境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726321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81325" y="7591306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34B535B3-577C-479B-AEBC-9322C7816D1D}"/>
              </a:ext>
            </a:extLst>
          </p:cNvPr>
          <p:cNvSpPr/>
          <p:nvPr/>
        </p:nvSpPr>
        <p:spPr>
          <a:xfrm>
            <a:off x="3372679" y="8770203"/>
            <a:ext cx="13086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▲請見：大專校院推動增加攝取膳食纖維食物教學資源參考手冊及相關資料、大專校院推動攝食足量蔬菜教學資源參考手冊及相關資料。</a:t>
            </a:r>
          </a:p>
        </p:txBody>
      </p:sp>
    </p:spTree>
    <p:extLst>
      <p:ext uri="{BB962C8B-B14F-4D97-AF65-F5344CB8AC3E}">
        <p14:creationId xmlns:p14="http://schemas.microsoft.com/office/powerpoint/2010/main" val="139399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264959" y="4201131"/>
            <a:ext cx="6554574" cy="3554819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單向宣導活動，如：課程、講座。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互動式趣味活動，如：健康餐品嚐活動、背「我的餐盤」口訣。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納入相關科系作業，如：設計健康餐食菜單</a:t>
            </a:r>
            <a:endParaRPr lang="en-US" altLang="zh-TW" sz="25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、作為專題或畢業展主題。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記錄，如：拍照記錄一定天數即有獎勵、記錄並於社群分享飲食內容。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5.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競賽，如：餐飲科系設計健康餐食競賽</a:t>
            </a:r>
            <a:r>
              <a:rPr lang="zh-TW" altLang="en-US" sz="2500" b="1" dirty="0">
                <a:latin typeface="微軟正黑體" panose="020B0604030504040204" pitchFamily="34" charset="-120"/>
              </a:rPr>
              <a:t>、全校性有獎徵答活動。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264958" y="7889507"/>
            <a:ext cx="6554575" cy="861774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提供評估方式，如：餐食購買習慣問卷、飲食習慣自我檢核表。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43662" y="1360479"/>
            <a:ext cx="5979998" cy="1246495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評估學生需求，經學校相關行政會議取得共識並發布政策，如：店家應配合學校提供一定比例的健康餐食。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177861" y="1885108"/>
            <a:ext cx="1877207" cy="6681238"/>
            <a:chOff x="8525556" y="2946520"/>
            <a:chExt cx="1985093" cy="6681238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51841" y="294652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25556" y="334379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2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51841" y="5862012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25556" y="6138177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2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51841" y="8101681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25556" y="8621735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174569" y="68639"/>
            <a:ext cx="16644964" cy="771063"/>
          </a:xfrm>
          <a:prstGeom prst="round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選擇健康餐食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64958" y="925659"/>
            <a:ext cx="6554575" cy="3170099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連結當地社區、醫療院所的相關資源，如：邀請醫院營養師辦理講座。</a:t>
            </a:r>
            <a:endParaRPr lang="en-US" altLang="zh-TW" sz="25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與社區里民活動中心合作，如：結合營養科系學生作業，開立長者共餐的健康菜單。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與周邊店家合作，如：輔導店家提供健康套餐、建立校園周邊健康美食地圖。</a:t>
            </a:r>
            <a:endParaRPr lang="en-US" altLang="zh-TW" sz="2500" b="1" dirty="0">
              <a:solidFill>
                <a:srgbClr val="1F497D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納入大學社會責任實踐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(USR)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計畫，如：針對社區長者線上直播宣導「我的餐盤」概念。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146838" y="2685789"/>
            <a:ext cx="5976822" cy="393954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供應健康餐食，如：</a:t>
            </a:r>
            <a:r>
              <a:rPr lang="zh-TW" altLang="en-US" sz="2500" b="1" dirty="0">
                <a:latin typeface="微軟正黑體" panose="020B0604030504040204" pitchFamily="34" charset="-120"/>
              </a:rPr>
              <a:t>營養師輔導學校餐廳及店家供應健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康餐食、提供代訂健康餐點服務、餐點品質評比、建立校內健康美食地圖。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將店家能配合學校提供一定比例的健康餐食，納入招商契約標準，以提高校園內可</a:t>
            </a:r>
            <a:r>
              <a:rPr lang="zh-TW" altLang="en-US" sz="2500" b="1" dirty="0">
                <a:latin typeface="微軟正黑體" panose="020B0604030504040204" pitchFamily="34" charset="-120"/>
              </a:rPr>
              <a:t>供應健康餐食的店家比例。</a:t>
            </a:r>
            <a:endParaRPr lang="en-US" altLang="zh-TW" sz="2500" b="1" dirty="0"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latin typeface="微軟正黑體" panose="020B0604030504040204" pitchFamily="34" charset="-120"/>
              </a:rPr>
              <a:t>依健康程度或營養成分標示區分，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如：學校餐廳標示餐點紅綠燈。</a:t>
            </a:r>
          </a:p>
          <a:p>
            <a:pPr>
              <a:defRPr/>
            </a:pP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★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結合線上點餐通訊軟體推廣健康餐點。</a:t>
            </a:r>
          </a:p>
        </p:txBody>
      </p:sp>
      <p:sp>
        <p:nvSpPr>
          <p:cNvPr id="28" name="矩形 27"/>
          <p:cNvSpPr/>
          <p:nvPr/>
        </p:nvSpPr>
        <p:spPr>
          <a:xfrm>
            <a:off x="2145060" y="6722066"/>
            <a:ext cx="5978600" cy="201593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促銷健康餐食，如：設定健康餐食促銷時段、健康早餐優惠日、搭配集點活動及購買優惠。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招募種子學生。</a:t>
            </a:r>
            <a:endParaRPr lang="en-US" altLang="zh-TW" sz="25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建立校內健康美食地圖。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50013" y="1237694"/>
            <a:ext cx="1915006" cy="7219520"/>
            <a:chOff x="555358" y="1469976"/>
            <a:chExt cx="2025064" cy="7219520"/>
          </a:xfrm>
        </p:grpSpPr>
        <p:grpSp>
          <p:nvGrpSpPr>
            <p:cNvPr id="2" name="群組 1"/>
            <p:cNvGrpSpPr/>
            <p:nvPr/>
          </p:nvGrpSpPr>
          <p:grpSpPr>
            <a:xfrm>
              <a:off x="555358" y="1469976"/>
              <a:ext cx="2025064" cy="4186392"/>
              <a:chOff x="1355507" y="1984641"/>
              <a:chExt cx="2025064" cy="4186392"/>
            </a:xfrm>
          </p:grpSpPr>
          <p:sp>
            <p:nvSpPr>
              <p:cNvPr id="8" name="矩形: 圓角 3">
                <a:extLst>
                  <a:ext uri="{FF2B5EF4-FFF2-40B4-BE49-F238E27FC236}">
                    <a16:creationId xmlns:a16="http://schemas.microsoft.com/office/drawing/2014/main" id="{9FFE7A58-4DD5-415E-BC3E-4210B4A33C93}"/>
                  </a:ext>
                </a:extLst>
              </p:cNvPr>
              <p:cNvSpPr/>
              <p:nvPr/>
            </p:nvSpPr>
            <p:spPr>
              <a:xfrm>
                <a:off x="1421763" y="1984641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BF08F0C-D1BC-4687-A891-DC8CEFCC5AAB}"/>
                  </a:ext>
                </a:extLst>
              </p:cNvPr>
              <p:cNvSpPr/>
              <p:nvPr/>
            </p:nvSpPr>
            <p:spPr>
              <a:xfrm>
                <a:off x="1397280" y="2299912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學校衛生政策</a:t>
                </a:r>
                <a:endParaRPr lang="zh-TW" altLang="en-US" sz="32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2" name="矩形: 圓角 13">
                <a:extLst>
                  <a:ext uri="{FF2B5EF4-FFF2-40B4-BE49-F238E27FC236}">
                    <a16:creationId xmlns:a16="http://schemas.microsoft.com/office/drawing/2014/main" id="{31EEFFA7-DBE8-4C13-9DD1-6F66E2092B73}"/>
                  </a:ext>
                </a:extLst>
              </p:cNvPr>
              <p:cNvSpPr/>
              <p:nvPr/>
            </p:nvSpPr>
            <p:spPr>
              <a:xfrm>
                <a:off x="1381474" y="4644956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6E8ABCD-0696-45DE-8DDC-8495E904C8F2}"/>
                  </a:ext>
                </a:extLst>
              </p:cNvPr>
              <p:cNvSpPr/>
              <p:nvPr/>
            </p:nvSpPr>
            <p:spPr>
              <a:xfrm>
                <a:off x="1355507" y="4964838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學校物質環境</a:t>
                </a:r>
                <a:endParaRPr lang="zh-TW" altLang="en-US" sz="32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716341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55358" y="7479483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81389A8-6575-4337-9B04-611825E72433}"/>
              </a:ext>
            </a:extLst>
          </p:cNvPr>
          <p:cNvSpPr/>
          <p:nvPr/>
        </p:nvSpPr>
        <p:spPr>
          <a:xfrm>
            <a:off x="3440496" y="8762351"/>
            <a:ext cx="13018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▲請見：大專校院推動聰明攝取食用油脂教學資源參考手冊及相關資料、大專校院推動增加攝取膳食纖維食物教學資源參考手冊及相關資料。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97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538454" y="7596285"/>
            <a:ext cx="6057906" cy="892552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提供評估方式，如：烹飪習慣問卷問卷、飲食習慣自我檢核表。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93210" y="2001986"/>
            <a:ext cx="5765794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評估學生需求，考量增加學生製備健康餐食之知能與便利性，經學校相關行政會議取得共識並發布政策。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415325" y="1893115"/>
            <a:ext cx="1986517" cy="6912485"/>
            <a:chOff x="8551845" y="2283458"/>
            <a:chExt cx="1986517" cy="691248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283458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746414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51845" y="507536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76328" y="527023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79554" y="7669866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76328" y="8197980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428926" y="328788"/>
            <a:ext cx="16167434" cy="771063"/>
          </a:xfrm>
          <a:prstGeom prst="round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飲食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DIY</a:t>
            </a:r>
          </a:p>
        </p:txBody>
      </p:sp>
      <p:sp>
        <p:nvSpPr>
          <p:cNvPr id="21" name="矩形 20"/>
          <p:cNvSpPr/>
          <p:nvPr/>
        </p:nvSpPr>
        <p:spPr>
          <a:xfrm>
            <a:off x="10538454" y="1293119"/>
            <a:ext cx="6057906" cy="289310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連結當地社區、醫療院所的相關資源，如：邀請醫院營養師辦理飲食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DIY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講座。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與周邊店家合作，如：參訪工廠食物製備、實作體驗。</a:t>
            </a:r>
            <a:endParaRPr lang="en-US" altLang="zh-TW" sz="26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納入大學社會責任實踐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(USR)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計畫，如：與社區長者、其他大學或農戶合作，使用在地食材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DIY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特色料理。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494741" y="4270659"/>
            <a:ext cx="5762732" cy="2169825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建置宿舍簡易廚房，如：在宿舍公共區域設置飲食區，提供冰箱、電磁爐等簡易烹調設備。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訂定購置及維護宿舍烹調設備的規定，以提高學生可利用的烹調設備。</a:t>
            </a:r>
          </a:p>
        </p:txBody>
      </p:sp>
      <p:sp>
        <p:nvSpPr>
          <p:cNvPr id="28" name="矩形 27"/>
          <p:cNvSpPr/>
          <p:nvPr/>
        </p:nvSpPr>
        <p:spPr>
          <a:xfrm>
            <a:off x="2493027" y="7585359"/>
            <a:ext cx="5764446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成立相關社團，如：健康烹飪、廚藝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、烘焙社團。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538454" y="4386248"/>
            <a:ext cx="6057906" cy="209288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單向宣導活動，如：講座、烹飪影片教學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1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互動式趣味活動，如：輕食</a:t>
            </a: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DIY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活動。</a:t>
            </a:r>
          </a:p>
          <a:p>
            <a:pPr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競賽，如：健康餐食設計比賽、廚藝比賽。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02564" y="1893115"/>
            <a:ext cx="1958808" cy="6899323"/>
            <a:chOff x="581325" y="1768793"/>
            <a:chExt cx="1958808" cy="6899323"/>
          </a:xfrm>
        </p:grpSpPr>
        <p:grpSp>
          <p:nvGrpSpPr>
            <p:cNvPr id="2" name="群組 1"/>
            <p:cNvGrpSpPr/>
            <p:nvPr/>
          </p:nvGrpSpPr>
          <p:grpSpPr>
            <a:xfrm>
              <a:off x="581325" y="1768793"/>
              <a:ext cx="1958808" cy="4302613"/>
              <a:chOff x="1381474" y="2283458"/>
              <a:chExt cx="1958808" cy="4302613"/>
            </a:xfrm>
          </p:grpSpPr>
          <p:sp>
            <p:nvSpPr>
              <p:cNvPr id="8" name="矩形: 圓角 3">
                <a:extLst>
                  <a:ext uri="{FF2B5EF4-FFF2-40B4-BE49-F238E27FC236}">
                    <a16:creationId xmlns:a16="http://schemas.microsoft.com/office/drawing/2014/main" id="{9FFE7A58-4DD5-415E-BC3E-4210B4A33C93}"/>
                  </a:ext>
                </a:extLst>
              </p:cNvPr>
              <p:cNvSpPr/>
              <p:nvPr/>
            </p:nvSpPr>
            <p:spPr>
              <a:xfrm>
                <a:off x="1381474" y="2283458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BF08F0C-D1BC-4687-A891-DC8CEFCC5AAB}"/>
                  </a:ext>
                </a:extLst>
              </p:cNvPr>
              <p:cNvSpPr/>
              <p:nvPr/>
            </p:nvSpPr>
            <p:spPr>
              <a:xfrm>
                <a:off x="1381474" y="2492498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學校衛生政策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2" name="矩形: 圓角 13">
                <a:extLst>
                  <a:ext uri="{FF2B5EF4-FFF2-40B4-BE49-F238E27FC236}">
                    <a16:creationId xmlns:a16="http://schemas.microsoft.com/office/drawing/2014/main" id="{31EEFFA7-DBE8-4C13-9DD1-6F66E2092B73}"/>
                  </a:ext>
                </a:extLst>
              </p:cNvPr>
              <p:cNvSpPr/>
              <p:nvPr/>
            </p:nvSpPr>
            <p:spPr>
              <a:xfrm>
                <a:off x="1381474" y="5059994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6E8ABCD-0696-45DE-8DDC-8495E904C8F2}"/>
                  </a:ext>
                </a:extLst>
              </p:cNvPr>
              <p:cNvSpPr/>
              <p:nvPr/>
            </p:nvSpPr>
            <p:spPr>
              <a:xfrm>
                <a:off x="1381474" y="5269034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學校物質環境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714203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81325" y="7351079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60520EDC-AED5-4276-BC8F-524D67920BFC}"/>
              </a:ext>
            </a:extLst>
          </p:cNvPr>
          <p:cNvSpPr/>
          <p:nvPr/>
        </p:nvSpPr>
        <p:spPr>
          <a:xfrm>
            <a:off x="3452191" y="8935915"/>
            <a:ext cx="12649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▲請見：大專校院推動聰明攝取食用油脂教學資源參考手冊及相關資料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手冊第五章簡易食譜。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202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869679" y="5956330"/>
            <a:ext cx="7855336" cy="3312445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提供記錄及監測方式，如：飲食記錄本、飲食記錄</a:t>
            </a:r>
            <a:r>
              <a:rPr lang="en-US" altLang="zh-TW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APP</a:t>
            </a:r>
            <a:r>
              <a:rPr lang="zh-TW" altLang="en-US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500" b="1" dirty="0">
              <a:solidFill>
                <a:srgbClr val="1F497D"/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定點諮詢，如：於學生餐廳、園遊會擺攤、衛生保健中心設置諮詢站。</a:t>
            </a: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定時諮詢，如：定時追蹤個案。</a:t>
            </a: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預約諮詢。</a:t>
            </a:r>
            <a:endParaRPr lang="en-US" altLang="zh-TW" sz="25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5.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建置線上諮詢系統。</a:t>
            </a: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6.</a:t>
            </a:r>
            <a:r>
              <a:rPr lang="zh-TW" altLang="en-US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透過社群軟體遠距個案管理。</a:t>
            </a: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7.</a:t>
            </a:r>
            <a:r>
              <a:rPr lang="zh-TW" altLang="en-US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增訂定需聘用營養專業醫事人員進行飲食指導的規定。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40555" y="1119975"/>
            <a:ext cx="4702454" cy="201593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評估學生需求，經學校相關行政會議取得共識並發布政策，如：增聘營養專業醫事人員、 訂定政策使學生畢業前皆有學習體重控制飲食技巧的經驗。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07E9A49F-E803-4563-8FDB-FE4301E63294}"/>
              </a:ext>
            </a:extLst>
          </p:cNvPr>
          <p:cNvGrpSpPr/>
          <p:nvPr/>
        </p:nvGrpSpPr>
        <p:grpSpPr>
          <a:xfrm>
            <a:off x="6987564" y="1243964"/>
            <a:ext cx="1784996" cy="1526077"/>
            <a:chOff x="7033284" y="1321000"/>
            <a:chExt cx="1646122" cy="152607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7053605" y="1321000"/>
              <a:ext cx="1625801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7033284" y="1822428"/>
              <a:ext cx="16258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0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7EA3EC2-F4DF-4015-83CD-07C0CE52F594}"/>
              </a:ext>
            </a:extLst>
          </p:cNvPr>
          <p:cNvGrpSpPr/>
          <p:nvPr/>
        </p:nvGrpSpPr>
        <p:grpSpPr>
          <a:xfrm>
            <a:off x="7007885" y="3781565"/>
            <a:ext cx="1762961" cy="1526077"/>
            <a:chOff x="7053605" y="3544346"/>
            <a:chExt cx="1625801" cy="1526077"/>
          </a:xfrm>
        </p:grpSpPr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7053605" y="3544346"/>
              <a:ext cx="1625801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7053605" y="3830331"/>
              <a:ext cx="16258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0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BFF43B77-6EE4-4EFA-9A1A-52023DF8121E}"/>
              </a:ext>
            </a:extLst>
          </p:cNvPr>
          <p:cNvGrpSpPr/>
          <p:nvPr/>
        </p:nvGrpSpPr>
        <p:grpSpPr>
          <a:xfrm>
            <a:off x="7007885" y="6941962"/>
            <a:ext cx="1762961" cy="1526077"/>
            <a:chOff x="7053605" y="6385834"/>
            <a:chExt cx="1625801" cy="1526077"/>
          </a:xfrm>
        </p:grpSpPr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7053605" y="6385834"/>
              <a:ext cx="1625801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7053605" y="6887262"/>
              <a:ext cx="16258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233479" y="148027"/>
            <a:ext cx="16491536" cy="771063"/>
          </a:xfrm>
          <a:prstGeom prst="round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飲食指導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69679" y="1044468"/>
            <a:ext cx="7855336" cy="1952779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連結當地醫療院所的相關資源，如：邀請醫院營養師辦理講座、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提供門診諮詢。</a:t>
            </a:r>
            <a:endParaRPr lang="en-US" altLang="zh-TW" sz="25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與社區里民活動中心合作，如：結合營養科系課程於社區宣導。</a:t>
            </a:r>
          </a:p>
          <a:p>
            <a:pPr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與學生社團合作成立社區減重班。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143052" y="3388906"/>
            <a:ext cx="4699957" cy="2400657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設置飲食指導定點處，如：於學校餐廳設置飲食指導站，每週固定時段由營養師進行個人飲食指導。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供應特殊目的之餐食，如：體重控制健康餐盒、增肌減脂餐。</a:t>
            </a:r>
            <a:endParaRPr lang="zh-TW" altLang="en-US" sz="2500" b="1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41654" y="6928106"/>
            <a:ext cx="4701355" cy="163121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成立相關社團，如：體位控制班、增肌減脂社團。</a:t>
            </a:r>
          </a:p>
          <a:p>
            <a:pPr>
              <a:defRPr/>
            </a:pP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招募種子學生，如：招募相關科系學生進行飲食指導協助。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869679" y="3726097"/>
            <a:ext cx="7855336" cy="1523494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單向宣導活動，如：課程、講座、網站。</a:t>
            </a:r>
            <a:endParaRPr lang="en-US" altLang="zh-TW" sz="25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lvl="0"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500" b="1" dirty="0">
                <a:solidFill>
                  <a:srgbClr val="1F497D"/>
                </a:solidFill>
                <a:latin typeface="微軟正黑體" panose="020B0604030504040204" pitchFamily="34" charset="-120"/>
              </a:rPr>
              <a:t>互動式趣味活動，如：★線上解謎遊戲搭配社群媒體互動及諮詢。</a:t>
            </a:r>
          </a:p>
          <a:p>
            <a:pPr lvl="0">
              <a:lnSpc>
                <a:spcPct val="93000"/>
              </a:lnSpc>
              <a:defRPr/>
            </a:pPr>
            <a:r>
              <a:rPr lang="en-US" altLang="zh-TW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5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飲食記錄活動。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E0B93D8A-6206-4849-91BE-3A280804E56C}"/>
              </a:ext>
            </a:extLst>
          </p:cNvPr>
          <p:cNvGrpSpPr/>
          <p:nvPr/>
        </p:nvGrpSpPr>
        <p:grpSpPr>
          <a:xfrm>
            <a:off x="176689" y="1248833"/>
            <a:ext cx="1762961" cy="1526077"/>
            <a:chOff x="233479" y="1658431"/>
            <a:chExt cx="1625801" cy="152607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233479" y="1658431"/>
              <a:ext cx="1625801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233479" y="1944416"/>
              <a:ext cx="16258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學校衛生政策</a:t>
              </a:r>
              <a:endParaRPr lang="zh-TW" altLang="en-US" sz="30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510133B1-8256-4D2B-865D-C0F0600B4C05}"/>
              </a:ext>
            </a:extLst>
          </p:cNvPr>
          <p:cNvGrpSpPr/>
          <p:nvPr/>
        </p:nvGrpSpPr>
        <p:grpSpPr>
          <a:xfrm>
            <a:off x="172426" y="3781564"/>
            <a:ext cx="1762961" cy="1526077"/>
            <a:chOff x="233479" y="4434967"/>
            <a:chExt cx="1625801" cy="1526077"/>
          </a:xfrm>
        </p:grpSpPr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233479" y="4434967"/>
              <a:ext cx="1625801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233479" y="4720952"/>
              <a:ext cx="16258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學校物質環境</a:t>
              </a:r>
              <a:endParaRPr lang="zh-TW" altLang="en-US" sz="30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E0DA817-C393-4741-9A7B-BFD042074E2D}"/>
              </a:ext>
            </a:extLst>
          </p:cNvPr>
          <p:cNvGrpSpPr/>
          <p:nvPr/>
        </p:nvGrpSpPr>
        <p:grpSpPr>
          <a:xfrm>
            <a:off x="172425" y="6941961"/>
            <a:ext cx="1762961" cy="1526077"/>
            <a:chOff x="233479" y="7031677"/>
            <a:chExt cx="1625801" cy="1526077"/>
          </a:xfrm>
        </p:grpSpPr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233479" y="7031677"/>
              <a:ext cx="1625801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0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233479" y="7317662"/>
              <a:ext cx="16258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學校社會環境</a:t>
              </a:r>
              <a:endParaRPr lang="zh-TW" altLang="en-US" sz="30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89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898891"/>
            <a:ext cx="467361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F992FD8-D854-4406-9D29-70DF635E9E54}"/>
              </a:ext>
            </a:extLst>
          </p:cNvPr>
          <p:cNvSpPr/>
          <p:nvPr/>
        </p:nvSpPr>
        <p:spPr>
          <a:xfrm>
            <a:off x="588335" y="264734"/>
            <a:ext cx="6705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rgbClr val="7030A0"/>
                </a:solidFill>
              </a:rPr>
              <a:t>推動策略使用說明</a:t>
            </a:r>
            <a:endParaRPr lang="en-US" altLang="zh-TW" sz="2800" b="1" dirty="0">
              <a:solidFill>
                <a:srgbClr val="7030A0"/>
              </a:solidFill>
              <a:latin typeface="Arial"/>
              <a:ea typeface="微軟正黑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58791" y="2613952"/>
            <a:ext cx="5765794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評估學生需求，考量以引導學生午夜前入睡為重要目標。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81325" y="2301497"/>
            <a:ext cx="1958808" cy="6138937"/>
            <a:chOff x="1381474" y="2438910"/>
            <a:chExt cx="1958808" cy="613893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1381474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1381474" y="264795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學校衛生政策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1381474" y="474544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1381474" y="4954489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學校物質環境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1381474" y="705177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1381474" y="726081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567725" y="2297599"/>
            <a:ext cx="1983291" cy="6138937"/>
            <a:chOff x="8551845" y="2438910"/>
            <a:chExt cx="1983291" cy="613893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43891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90186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76328" y="4756783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76328" y="4965823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76328" y="705177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76328" y="7514726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0690854" y="2377964"/>
            <a:ext cx="5747080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與周邊店家合作，如：早睡早起買早餐可享優惠、運動中心晨練或晨泳可享票價優惠。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74094" y="4296010"/>
            <a:ext cx="5762732" cy="2169825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設置學校宿舍環境，如：宿舍的公共空間於午夜熄燈、宿舍於午夜開始關閉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、訂定宿舍門禁。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環境布置，如：張貼不熬夜的宣導海報、宣導影片輪播牆。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79971" y="7158113"/>
            <a:ext cx="5764446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成立相關社團，如：晨行人社團。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融入各健康促進相關社團推動。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690855" y="4489905"/>
            <a:ext cx="5747080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單向宣導活動，如：課程、講座。</a:t>
            </a:r>
          </a:p>
          <a:p>
            <a:pPr lvl="0"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互動式趣味活動，如：早睡早起運動的集點活動，集點可優先選擇宿舍床位或兌換獎品。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690854" y="6988694"/>
            <a:ext cx="5747080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提供評估方式，如：睡眠習慣及品質問卷、睡眠習慣自我檢核表、睡眠記錄及睡眠提醒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720D2E1-77E8-4537-A8D3-60D935292406}"/>
              </a:ext>
            </a:extLst>
          </p:cNvPr>
          <p:cNvSpPr txBox="1"/>
          <p:nvPr/>
        </p:nvSpPr>
        <p:spPr>
          <a:xfrm>
            <a:off x="5336981" y="348432"/>
            <a:ext cx="535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60">
              <a:spcAft>
                <a:spcPts val="600"/>
              </a:spcAft>
            </a:pPr>
            <a:r>
              <a:rPr lang="en-US" altLang="zh-TW" sz="3200" b="1" dirty="0">
                <a:solidFill>
                  <a:srgbClr val="7030A0"/>
                </a:solidFill>
              </a:rPr>
              <a:t>3.</a:t>
            </a:r>
            <a:r>
              <a:rPr lang="zh-TW" altLang="en-US" sz="3200" b="1" dirty="0">
                <a:solidFill>
                  <a:srgbClr val="7030A0"/>
                </a:solidFill>
              </a:rPr>
              <a:t>良好睡眠面向</a:t>
            </a:r>
            <a:endParaRPr lang="en-US" altLang="zh-TW" sz="3200" b="1" dirty="0">
              <a:solidFill>
                <a:srgbClr val="7030A0"/>
              </a:solidFill>
            </a:endParaRPr>
          </a:p>
        </p:txBody>
      </p:sp>
      <p:sp>
        <p:nvSpPr>
          <p:cNvPr id="32" name="矩形: 圓角 1"/>
          <p:cNvSpPr/>
          <p:nvPr/>
        </p:nvSpPr>
        <p:spPr>
          <a:xfrm>
            <a:off x="588335" y="1144804"/>
            <a:ext cx="15849600" cy="837676"/>
          </a:xfrm>
          <a:prstGeom prst="roundRect">
            <a:avLst/>
          </a:prstGeom>
          <a:solidFill>
            <a:srgbClr val="A365D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午夜前入睡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812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6551054" y="1343778"/>
            <a:ext cx="3966693" cy="162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zh-TW" altLang="en-US" sz="252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134551" y="351327"/>
            <a:ext cx="479969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80160"/>
            <a:r>
              <a:rPr lang="zh-TW" altLang="en-US" sz="56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微軟正黑體"/>
              </a:rPr>
              <a:t>目錄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DFA2AAA-A039-4350-8DEF-9FA5C33FF9E1}"/>
              </a:ext>
            </a:extLst>
          </p:cNvPr>
          <p:cNvGrpSpPr/>
          <p:nvPr/>
        </p:nvGrpSpPr>
        <p:grpSpPr>
          <a:xfrm>
            <a:off x="2510287" y="2597544"/>
            <a:ext cx="5243899" cy="1260000"/>
            <a:chOff x="2404003" y="2005936"/>
            <a:chExt cx="5243899" cy="1260000"/>
          </a:xfrm>
        </p:grpSpPr>
        <p:sp>
          <p:nvSpPr>
            <p:cNvPr id="22" name="橢圓 21"/>
            <p:cNvSpPr/>
            <p:nvPr/>
          </p:nvSpPr>
          <p:spPr>
            <a:xfrm>
              <a:off x="2404003" y="200593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rgbClr val="6BCBC5"/>
                  </a:solidFill>
                  <a:latin typeface="Arial"/>
                  <a:ea typeface="微軟正黑體"/>
                </a:rPr>
                <a:t>01</a:t>
              </a:r>
              <a:endParaRPr lang="zh-TW" altLang="en-US" sz="4800" b="1" dirty="0">
                <a:solidFill>
                  <a:srgbClr val="6BCBC5"/>
                </a:solidFill>
                <a:latin typeface="Arial"/>
                <a:ea typeface="微軟正黑體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827998" y="2251215"/>
              <a:ext cx="3819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rgbClr val="6BCBC5"/>
                  </a:solidFill>
                  <a:latin typeface="Arial"/>
                  <a:ea typeface="微軟正黑體"/>
                </a:rPr>
                <a:t>緣起及目的</a:t>
              </a:r>
              <a:r>
                <a:rPr lang="en-US" altLang="zh-TW" sz="4400" b="1" dirty="0">
                  <a:solidFill>
                    <a:srgbClr val="6BCBC5"/>
                  </a:solidFill>
                  <a:latin typeface="Arial"/>
                  <a:ea typeface="微軟正黑體"/>
                </a:rPr>
                <a:t> </a:t>
              </a:r>
              <a:endParaRPr lang="zh-TW" altLang="en-US" sz="4400" b="1" dirty="0">
                <a:solidFill>
                  <a:srgbClr val="6BCBC5"/>
                </a:solidFill>
                <a:latin typeface="Arial"/>
                <a:ea typeface="微軟正黑體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65D47C54-5508-4E7B-8EE2-F16273CEFCD8}"/>
              </a:ext>
            </a:extLst>
          </p:cNvPr>
          <p:cNvGrpSpPr/>
          <p:nvPr/>
        </p:nvGrpSpPr>
        <p:grpSpPr>
          <a:xfrm>
            <a:off x="9063200" y="2597544"/>
            <a:ext cx="5421241" cy="1446550"/>
            <a:chOff x="5590906" y="4968879"/>
            <a:chExt cx="5421241" cy="1446550"/>
          </a:xfrm>
        </p:grpSpPr>
        <p:sp>
          <p:nvSpPr>
            <p:cNvPr id="54" name="橢圓 53"/>
            <p:cNvSpPr/>
            <p:nvPr/>
          </p:nvSpPr>
          <p:spPr>
            <a:xfrm>
              <a:off x="5590906" y="5062154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rgbClr val="FF614C"/>
                  </a:solidFill>
                  <a:latin typeface="Arial"/>
                  <a:ea typeface="微軟正黑體"/>
                </a:rPr>
                <a:t>03</a:t>
              </a:r>
              <a:endParaRPr lang="zh-TW" altLang="en-US" sz="4800" b="1" dirty="0">
                <a:solidFill>
                  <a:srgbClr val="FF614C"/>
                </a:solidFill>
                <a:latin typeface="Arial"/>
                <a:ea typeface="微軟正黑體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7045453" y="4968879"/>
              <a:ext cx="39666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rgbClr val="FF614C"/>
                  </a:solidFill>
                  <a:latin typeface="Arial"/>
                  <a:ea typeface="微軟正黑體"/>
                </a:rPr>
                <a:t>初階、進階</a:t>
              </a:r>
              <a:endParaRPr lang="en-US" altLang="zh-TW" sz="4400" b="1" dirty="0">
                <a:solidFill>
                  <a:srgbClr val="FF614C"/>
                </a:solidFill>
                <a:latin typeface="Arial"/>
                <a:ea typeface="微軟正黑體"/>
              </a:endParaRPr>
            </a:p>
            <a:p>
              <a:pPr defTabSz="1280160"/>
              <a:r>
                <a:rPr lang="zh-TW" altLang="en-US" sz="4400" b="1" dirty="0">
                  <a:solidFill>
                    <a:srgbClr val="FF614C"/>
                  </a:solidFill>
                  <a:latin typeface="Arial"/>
                  <a:ea typeface="微軟正黑體"/>
                </a:rPr>
                <a:t>行動方案說明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B663DAD3-C3C9-4AB6-A749-310F16CBC2F7}"/>
              </a:ext>
            </a:extLst>
          </p:cNvPr>
          <p:cNvGrpSpPr/>
          <p:nvPr/>
        </p:nvGrpSpPr>
        <p:grpSpPr>
          <a:xfrm>
            <a:off x="2510287" y="4788672"/>
            <a:ext cx="4633930" cy="2862078"/>
            <a:chOff x="4029810" y="3333468"/>
            <a:chExt cx="4633930" cy="2862078"/>
          </a:xfrm>
        </p:grpSpPr>
        <p:sp>
          <p:nvSpPr>
            <p:cNvPr id="53" name="橢圓 52"/>
            <p:cNvSpPr/>
            <p:nvPr/>
          </p:nvSpPr>
          <p:spPr>
            <a:xfrm>
              <a:off x="4029810" y="3333468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微軟正黑體"/>
                </a:rPr>
                <a:t>02</a:t>
              </a:r>
              <a:endParaRPr lang="zh-TW" altLang="en-US" sz="4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微軟正黑體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5453805" y="3578748"/>
              <a:ext cx="3209935" cy="2616798"/>
              <a:chOff x="3617103" y="3013786"/>
              <a:chExt cx="2292811" cy="1869140"/>
            </a:xfrm>
          </p:grpSpPr>
          <p:sp>
            <p:nvSpPr>
              <p:cNvPr id="59" name="文字方塊 58"/>
              <p:cNvSpPr txBox="1"/>
              <p:nvPr/>
            </p:nvSpPr>
            <p:spPr>
              <a:xfrm>
                <a:off x="3617103" y="3013786"/>
                <a:ext cx="1929746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/>
                <a:r>
                  <a:rPr lang="zh-TW" alt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架構簡介</a:t>
                </a:r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3617103" y="3651821"/>
                <a:ext cx="2292811" cy="12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>
                  <a:spcAft>
                    <a:spcPts val="600"/>
                  </a:spcAft>
                </a:pP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1.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架構版面說明</a:t>
                </a:r>
                <a:endParaRPr lang="en-US" altLang="zh-TW" sz="3200" dirty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微軟正黑體"/>
                </a:endParaRPr>
              </a:p>
              <a:p>
                <a:pPr defTabSz="1280160">
                  <a:spcAft>
                    <a:spcPts val="600"/>
                  </a:spcAft>
                </a:pP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</a:rPr>
                  <a:t>2.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架構層級說明</a:t>
                </a:r>
                <a:endParaRPr lang="en-US" altLang="zh-TW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defTabSz="1280160">
                  <a:spcAft>
                    <a:spcPts val="600"/>
                  </a:spcAft>
                </a:pP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</a:rPr>
                  <a:t>3.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名詞解釋</a:t>
                </a:r>
              </a:p>
            </p:txBody>
          </p:sp>
        </p:grp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E1B2B1F0-C85F-4411-8DFB-88B647F0F120}"/>
              </a:ext>
            </a:extLst>
          </p:cNvPr>
          <p:cNvGrpSpPr/>
          <p:nvPr/>
        </p:nvGrpSpPr>
        <p:grpSpPr>
          <a:xfrm>
            <a:off x="9063200" y="4599986"/>
            <a:ext cx="6989600" cy="1446550"/>
            <a:chOff x="7252298" y="6558552"/>
            <a:chExt cx="6989600" cy="1446550"/>
          </a:xfrm>
        </p:grpSpPr>
        <p:sp>
          <p:nvSpPr>
            <p:cNvPr id="55" name="橢圓 54"/>
            <p:cNvSpPr/>
            <p:nvPr/>
          </p:nvSpPr>
          <p:spPr>
            <a:xfrm>
              <a:off x="7252298" y="6651827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微軟正黑體"/>
                </a:rPr>
                <a:t>04</a:t>
              </a:r>
              <a:endParaRPr lang="zh-TW" altLang="en-US" sz="48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8706846" y="6558552"/>
              <a:ext cx="55350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chemeClr val="accent4">
                      <a:lumMod val="75000"/>
                    </a:schemeClr>
                  </a:solidFill>
                </a:rPr>
                <a:t>建議使用方式、</a:t>
              </a:r>
              <a:endParaRPr lang="en-US" altLang="zh-TW" sz="4400" b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defTabSz="1280160"/>
              <a:r>
                <a:rPr lang="zh-TW" altLang="en-US" sz="4400" b="1" dirty="0">
                  <a:solidFill>
                    <a:schemeClr val="accent4">
                      <a:lumMod val="75000"/>
                    </a:schemeClr>
                  </a:solidFill>
                </a:rPr>
                <a:t>說明及情境舉例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3E79EAB-1694-41F4-A0B2-19EDEE3BF042}"/>
              </a:ext>
            </a:extLst>
          </p:cNvPr>
          <p:cNvGrpSpPr/>
          <p:nvPr/>
        </p:nvGrpSpPr>
        <p:grpSpPr>
          <a:xfrm>
            <a:off x="9063200" y="6788978"/>
            <a:ext cx="4310041" cy="1260000"/>
            <a:chOff x="10502862" y="5884236"/>
            <a:chExt cx="4310041" cy="1260000"/>
          </a:xfrm>
        </p:grpSpPr>
        <p:sp>
          <p:nvSpPr>
            <p:cNvPr id="25" name="橢圓 24"/>
            <p:cNvSpPr/>
            <p:nvPr/>
          </p:nvSpPr>
          <p:spPr>
            <a:xfrm>
              <a:off x="10502862" y="588423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5"/>
                  </a:solidFill>
                  <a:latin typeface="Arial"/>
                  <a:ea typeface="微軟正黑體"/>
                </a:rPr>
                <a:t>05</a:t>
              </a:r>
              <a:endParaRPr lang="zh-TW" altLang="en-US" sz="4800" b="1" dirty="0">
                <a:solidFill>
                  <a:schemeClr val="accent5"/>
                </a:solidFill>
                <a:latin typeface="Arial"/>
                <a:ea typeface="微軟正黑體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1957409" y="6129515"/>
              <a:ext cx="2855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chemeClr val="accent5"/>
                  </a:solidFill>
                  <a:latin typeface="Arial"/>
                  <a:ea typeface="微軟正黑體"/>
                </a:rPr>
                <a:t>參考依據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43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690854" y="6977575"/>
            <a:ext cx="5747080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提供記錄及監測方式，如：睡眠習慣記錄本、睡眠記錄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及睡眠提醒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APP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發展睡眠狀況評估量表。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72380" y="1972105"/>
            <a:ext cx="5765794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評估學生需求，考量以引導學生睡足一定時長為重要目標。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CF732D1-C85D-4B0C-A39D-9146194475B0}"/>
              </a:ext>
            </a:extLst>
          </p:cNvPr>
          <p:cNvGrpSpPr/>
          <p:nvPr/>
        </p:nvGrpSpPr>
        <p:grpSpPr>
          <a:xfrm>
            <a:off x="8526149" y="1658431"/>
            <a:ext cx="1983291" cy="1526077"/>
            <a:chOff x="8567725" y="1658431"/>
            <a:chExt cx="1983291" cy="152607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92208" y="1658431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67725" y="2121387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DA487DF-BDED-4D03-9543-79BEA41D13CE}"/>
              </a:ext>
            </a:extLst>
          </p:cNvPr>
          <p:cNvGrpSpPr/>
          <p:nvPr/>
        </p:nvGrpSpPr>
        <p:grpSpPr>
          <a:xfrm>
            <a:off x="8526149" y="4171016"/>
            <a:ext cx="1958808" cy="1526077"/>
            <a:chOff x="8592208" y="4436163"/>
            <a:chExt cx="1958808" cy="1526077"/>
          </a:xfrm>
        </p:grpSpPr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92208" y="4436163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92208" y="4645203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CC3502E-8D72-41CA-91C3-33B35BDBFC76}"/>
              </a:ext>
            </a:extLst>
          </p:cNvPr>
          <p:cNvGrpSpPr/>
          <p:nvPr/>
        </p:nvGrpSpPr>
        <p:grpSpPr>
          <a:xfrm>
            <a:off x="8550632" y="6852466"/>
            <a:ext cx="1958808" cy="1526077"/>
            <a:chOff x="8592208" y="7137707"/>
            <a:chExt cx="1958808" cy="1526077"/>
          </a:xfrm>
        </p:grpSpPr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92208" y="7137707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92208" y="7600663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588335" y="424485"/>
            <a:ext cx="15849600" cy="837676"/>
          </a:xfrm>
          <a:prstGeom prst="roundRect">
            <a:avLst/>
          </a:prstGeom>
          <a:solidFill>
            <a:srgbClr val="A365D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充足睡眠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90854" y="1563036"/>
            <a:ext cx="5747080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連結當地醫療院所的相關資源，如：邀請心理師衛教紓壓及提升睡眠品質的技巧、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※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邀請睡眠專家開設通識課程。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674094" y="4056961"/>
            <a:ext cx="5762732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設置宿舍環境：如：午夜關閉宿舍交誼廳等公共空間，減少噪音。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環境布置，如：張貼宣導充足睡眠的海報、小卡。</a:t>
            </a:r>
          </a:p>
        </p:txBody>
      </p:sp>
      <p:sp>
        <p:nvSpPr>
          <p:cNvPr id="28" name="矩形 27"/>
          <p:cNvSpPr/>
          <p:nvPr/>
        </p:nvSpPr>
        <p:spPr>
          <a:xfrm>
            <a:off x="2672380" y="6732807"/>
            <a:ext cx="5764446" cy="1754326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成立相關團體及社團，如：放鬆舒眠團體。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融入相關社團，如：運動社團中，提倡充足睡眠搭配晨練。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690855" y="3605380"/>
            <a:ext cx="5747080" cy="3000821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單向宣導活動，如：課程、講座、工作坊、衛教網站、社群媒體。</a:t>
            </a:r>
          </a:p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互動式趣味活動，如：闖關活動。</a:t>
            </a:r>
          </a:p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 記錄睡眠時間、生活作息活動。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納入相關科系作業，如：課堂報告製作睡眠知識相關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podcast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5.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定期辦理宿舍的睡眠宣導活動。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D1C47CD-C5F2-4C8D-B045-1C2A1BD18625}"/>
              </a:ext>
            </a:extLst>
          </p:cNvPr>
          <p:cNvGrpSpPr/>
          <p:nvPr/>
        </p:nvGrpSpPr>
        <p:grpSpPr>
          <a:xfrm>
            <a:off x="581325" y="1658431"/>
            <a:ext cx="1958808" cy="1526077"/>
            <a:chOff x="581325" y="1658431"/>
            <a:chExt cx="1958808" cy="1526077"/>
          </a:xfrm>
        </p:grpSpPr>
        <p:sp>
          <p:nvSpPr>
            <p:cNvPr id="8" name="矩形: 圓角 3">
              <a:extLst>
                <a:ext uri="{FF2B5EF4-FFF2-40B4-BE49-F238E27FC236}">
                  <a16:creationId xmlns:a16="http://schemas.microsoft.com/office/drawing/2014/main" id="{9FFE7A58-4DD5-415E-BC3E-4210B4A33C93}"/>
                </a:ext>
              </a:extLst>
            </p:cNvPr>
            <p:cNvSpPr/>
            <p:nvPr/>
          </p:nvSpPr>
          <p:spPr>
            <a:xfrm>
              <a:off x="581325" y="1658431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F08F0C-D1BC-4687-A891-DC8CEFCC5AAB}"/>
                </a:ext>
              </a:extLst>
            </p:cNvPr>
            <p:cNvSpPr/>
            <p:nvPr/>
          </p:nvSpPr>
          <p:spPr>
            <a:xfrm>
              <a:off x="581325" y="1867471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學校衛生政策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93BD913-BBB9-4BC7-81BE-30B75013BC7E}"/>
              </a:ext>
            </a:extLst>
          </p:cNvPr>
          <p:cNvGrpSpPr/>
          <p:nvPr/>
        </p:nvGrpSpPr>
        <p:grpSpPr>
          <a:xfrm>
            <a:off x="581325" y="4171016"/>
            <a:ext cx="1958808" cy="1526077"/>
            <a:chOff x="581325" y="4434967"/>
            <a:chExt cx="1958808" cy="1526077"/>
          </a:xfrm>
        </p:grpSpPr>
        <p:sp>
          <p:nvSpPr>
            <p:cNvPr id="12" name="矩形: 圓角 13">
              <a:extLst>
                <a:ext uri="{FF2B5EF4-FFF2-40B4-BE49-F238E27FC236}">
                  <a16:creationId xmlns:a16="http://schemas.microsoft.com/office/drawing/2014/main" id="{31EEFFA7-DBE8-4C13-9DD1-6F66E2092B73}"/>
                </a:ext>
              </a:extLst>
            </p:cNvPr>
            <p:cNvSpPr/>
            <p:nvPr/>
          </p:nvSpPr>
          <p:spPr>
            <a:xfrm>
              <a:off x="581325" y="4434967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E8ABCD-0696-45DE-8DDC-8495E904C8F2}"/>
                </a:ext>
              </a:extLst>
            </p:cNvPr>
            <p:cNvSpPr/>
            <p:nvPr/>
          </p:nvSpPr>
          <p:spPr>
            <a:xfrm>
              <a:off x="581325" y="4644007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學校物質環境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8073D78-0B19-4734-8638-6D91040BCFEA}"/>
              </a:ext>
            </a:extLst>
          </p:cNvPr>
          <p:cNvGrpSpPr/>
          <p:nvPr/>
        </p:nvGrpSpPr>
        <p:grpSpPr>
          <a:xfrm>
            <a:off x="532158" y="6846932"/>
            <a:ext cx="1958808" cy="1526077"/>
            <a:chOff x="581325" y="7031677"/>
            <a:chExt cx="1958808" cy="1526077"/>
          </a:xfrm>
        </p:grpSpPr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7031677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81325" y="7240717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5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740395" y="7353901"/>
            <a:ext cx="5747080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提供評估方式，如：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 3C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產品使用習慣問卷、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 3C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產品使用自我檢核表、手機使用時間管理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APP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198" y="8943280"/>
            <a:ext cx="467361" cy="466786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70358" y="1740138"/>
            <a:ext cx="5765794" cy="923330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評估學生需求，考量以引導學生不被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3C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產品影響睡眠為重要目標。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631976" y="1460311"/>
            <a:ext cx="1983291" cy="7318061"/>
            <a:chOff x="8551845" y="2283458"/>
            <a:chExt cx="1983291" cy="7318061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CCE882A-5BE2-4636-AE88-3252ECCC2A1D}"/>
                </a:ext>
              </a:extLst>
            </p:cNvPr>
            <p:cNvSpPr/>
            <p:nvPr/>
          </p:nvSpPr>
          <p:spPr>
            <a:xfrm>
              <a:off x="8576328" y="2283458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5EFDFE-D837-401F-B4EB-CCCB944591B7}"/>
                </a:ext>
              </a:extLst>
            </p:cNvPr>
            <p:cNvSpPr/>
            <p:nvPr/>
          </p:nvSpPr>
          <p:spPr>
            <a:xfrm>
              <a:off x="8551845" y="2746414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社區關係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:a16="http://schemas.microsoft.com/office/drawing/2014/main" id="{DB6A399A-91CA-4F73-92AC-0E2D007A4DA7}"/>
                </a:ext>
              </a:extLst>
            </p:cNvPr>
            <p:cNvSpPr/>
            <p:nvPr/>
          </p:nvSpPr>
          <p:spPr>
            <a:xfrm>
              <a:off x="8576328" y="5270230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56E466-CEDE-4FBA-AB14-718DFA819EA3}"/>
                </a:ext>
              </a:extLst>
            </p:cNvPr>
            <p:cNvSpPr/>
            <p:nvPr/>
          </p:nvSpPr>
          <p:spPr>
            <a:xfrm>
              <a:off x="8551845" y="5479270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個人健康技能</a:t>
              </a:r>
              <a:endParaRPr lang="zh-TW" altLang="en-US" sz="3300" b="1" dirty="0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8" name="矩形: 圓角 26">
              <a:extLst>
                <a:ext uri="{FF2B5EF4-FFF2-40B4-BE49-F238E27FC236}">
                  <a16:creationId xmlns:a16="http://schemas.microsoft.com/office/drawing/2014/main" id="{B591103D-381C-4C84-B241-7AD146070D44}"/>
                </a:ext>
              </a:extLst>
            </p:cNvPr>
            <p:cNvSpPr/>
            <p:nvPr/>
          </p:nvSpPr>
          <p:spPr>
            <a:xfrm>
              <a:off x="8576328" y="8075442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rgbClr val="70758C">
                    <a:lumMod val="50000"/>
                  </a:srgb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649441-E0FE-46A4-8C68-D53D114295C9}"/>
                </a:ext>
              </a:extLst>
            </p:cNvPr>
            <p:cNvSpPr/>
            <p:nvPr/>
          </p:nvSpPr>
          <p:spPr>
            <a:xfrm>
              <a:off x="8576328" y="8538398"/>
              <a:ext cx="19588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</a:rPr>
                <a:t>健康服務</a:t>
              </a:r>
            </a:p>
          </p:txBody>
        </p:sp>
      </p:grpSp>
      <p:sp>
        <p:nvSpPr>
          <p:cNvPr id="20" name="矩形: 圓角 1"/>
          <p:cNvSpPr/>
          <p:nvPr/>
        </p:nvSpPr>
        <p:spPr>
          <a:xfrm>
            <a:off x="588335" y="413852"/>
            <a:ext cx="15849600" cy="837676"/>
          </a:xfrm>
          <a:prstGeom prst="roundRect">
            <a:avLst/>
          </a:prstGeom>
          <a:solidFill>
            <a:srgbClr val="A365D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3C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產品正確使用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740395" y="1532389"/>
            <a:ext cx="5747080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連結當地醫療院所的相關資源，如：邀請眼科醫師辦理講座，說明如何保持眼睛健康及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3C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產品正確使用技巧。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674094" y="3244060"/>
            <a:ext cx="5762732" cy="383181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購置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3C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產品及設備需考量用眼健康，如：學校的電腦螢幕應達一定大小。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2.3C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產品及設備設定定時休息提醒，如：學校電腦設定連續使用達一定時間後，跳出休息小提醒。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環境布置，如：張貼如何正確使用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3C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產品的海報、小卡。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4.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訂定學校</a:t>
            </a: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3C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產品及設備使用健康原則。</a:t>
            </a:r>
          </a:p>
        </p:txBody>
      </p:sp>
      <p:sp>
        <p:nvSpPr>
          <p:cNvPr id="28" name="矩形 27"/>
          <p:cNvSpPr/>
          <p:nvPr/>
        </p:nvSpPr>
        <p:spPr>
          <a:xfrm>
            <a:off x="2671032" y="7353901"/>
            <a:ext cx="5764446" cy="1338828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成立相關團體及社團，如：網路使用與生活作息調整團體。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融入各健康促進相關社團推動。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740395" y="3905343"/>
            <a:ext cx="5747080" cy="2585323"/>
          </a:xfrm>
          <a:prstGeom prst="rect">
            <a:avLst/>
          </a:prstGeom>
          <a:solidFill>
            <a:srgbClr val="E9EAE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單向宣導活動，例如：課程、講座</a:t>
            </a:r>
            <a:endParaRPr lang="en-US" altLang="zh-TW" sz="2700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、刊物。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互動式趣味活動，如：闖關活動、★社群媒體即時互動宣導。</a:t>
            </a:r>
          </a:p>
          <a:p>
            <a:pPr>
              <a:defRPr/>
            </a:pPr>
            <a:r>
              <a:rPr lang="en-US" altLang="zh-TW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3.</a:t>
            </a:r>
            <a:r>
              <a:rPr lang="zh-TW" altLang="en-US" sz="27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記錄，如：維持良好手機使用習慣達一定天數即有獎勵。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81325" y="1460311"/>
            <a:ext cx="1958808" cy="7326043"/>
            <a:chOff x="581325" y="1570673"/>
            <a:chExt cx="1958808" cy="7326043"/>
          </a:xfrm>
        </p:grpSpPr>
        <p:grpSp>
          <p:nvGrpSpPr>
            <p:cNvPr id="2" name="群組 1"/>
            <p:cNvGrpSpPr/>
            <p:nvPr/>
          </p:nvGrpSpPr>
          <p:grpSpPr>
            <a:xfrm>
              <a:off x="581325" y="1570673"/>
              <a:ext cx="1958808" cy="4500733"/>
              <a:chOff x="1381474" y="2085338"/>
              <a:chExt cx="1958808" cy="4500733"/>
            </a:xfrm>
          </p:grpSpPr>
          <p:sp>
            <p:nvSpPr>
              <p:cNvPr id="8" name="矩形: 圓角 3">
                <a:extLst>
                  <a:ext uri="{FF2B5EF4-FFF2-40B4-BE49-F238E27FC236}">
                    <a16:creationId xmlns:a16="http://schemas.microsoft.com/office/drawing/2014/main" id="{9FFE7A58-4DD5-415E-BC3E-4210B4A33C93}"/>
                  </a:ext>
                </a:extLst>
              </p:cNvPr>
              <p:cNvSpPr/>
              <p:nvPr/>
            </p:nvSpPr>
            <p:spPr>
              <a:xfrm>
                <a:off x="1381474" y="2085338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BF08F0C-D1BC-4687-A891-DC8CEFCC5AAB}"/>
                  </a:ext>
                </a:extLst>
              </p:cNvPr>
              <p:cNvSpPr/>
              <p:nvPr/>
            </p:nvSpPr>
            <p:spPr>
              <a:xfrm>
                <a:off x="1381474" y="2294378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學校衛生政策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2" name="矩形: 圓角 13">
                <a:extLst>
                  <a:ext uri="{FF2B5EF4-FFF2-40B4-BE49-F238E27FC236}">
                    <a16:creationId xmlns:a16="http://schemas.microsoft.com/office/drawing/2014/main" id="{31EEFFA7-DBE8-4C13-9DD1-6F66E2092B73}"/>
                  </a:ext>
                </a:extLst>
              </p:cNvPr>
              <p:cNvSpPr/>
              <p:nvPr/>
            </p:nvSpPr>
            <p:spPr>
              <a:xfrm>
                <a:off x="1381474" y="5059994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6E8ABCD-0696-45DE-8DDC-8495E904C8F2}"/>
                  </a:ext>
                </a:extLst>
              </p:cNvPr>
              <p:cNvSpPr/>
              <p:nvPr/>
            </p:nvSpPr>
            <p:spPr>
              <a:xfrm>
                <a:off x="1381474" y="5269034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rgbClr val="70758C">
                        <a:lumMod val="50000"/>
                      </a:srgbClr>
                    </a:solidFill>
                    <a:latin typeface="微軟正黑體" panose="020B0604030504040204" pitchFamily="34" charset="-120"/>
                  </a:rPr>
                  <a:t>學校物質環境</a:t>
                </a:r>
                <a:endParaRPr lang="zh-TW" altLang="en-US" sz="3300" b="1" dirty="0">
                  <a:solidFill>
                    <a:srgbClr val="70758C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26" name="矩形: 圓角 22">
              <a:extLst>
                <a:ext uri="{FF2B5EF4-FFF2-40B4-BE49-F238E27FC236}">
                  <a16:creationId xmlns:a16="http://schemas.microsoft.com/office/drawing/2014/main" id="{D868FF33-38EC-4130-B562-0B4EC876BB57}"/>
                </a:ext>
              </a:extLst>
            </p:cNvPr>
            <p:cNvSpPr/>
            <p:nvPr/>
          </p:nvSpPr>
          <p:spPr>
            <a:xfrm>
              <a:off x="581325" y="7370639"/>
              <a:ext cx="1958808" cy="1526077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BBFE866-2133-49C9-8DF0-EA54CB5EFEA2}"/>
                </a:ext>
              </a:extLst>
            </p:cNvPr>
            <p:cNvSpPr/>
            <p:nvPr/>
          </p:nvSpPr>
          <p:spPr>
            <a:xfrm>
              <a:off x="581325" y="7579679"/>
              <a:ext cx="19588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3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endParaRPr lang="zh-TW" altLang="en-US" sz="3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91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10">
            <a:extLst>
              <a:ext uri="{FF2B5EF4-FFF2-40B4-BE49-F238E27FC236}">
                <a16:creationId xmlns:a16="http://schemas.microsoft.com/office/drawing/2014/main" id="{E24CC4A8-F9FA-4088-95D8-A3A6778CC710}"/>
              </a:ext>
            </a:extLst>
          </p:cNvPr>
          <p:cNvSpPr/>
          <p:nvPr/>
        </p:nvSpPr>
        <p:spPr>
          <a:xfrm>
            <a:off x="2098622" y="1616527"/>
            <a:ext cx="9818558" cy="1006860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B15ADD1-8370-4169-AC42-1E7782F79559}"/>
              </a:ext>
            </a:extLst>
          </p:cNvPr>
          <p:cNvSpPr/>
          <p:nvPr/>
        </p:nvSpPr>
        <p:spPr>
          <a:xfrm flipH="1">
            <a:off x="6469278" y="454462"/>
            <a:ext cx="9447738" cy="905761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chemeClr val="accent4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5811" y="8898891"/>
            <a:ext cx="3982720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72FBC54-4CD8-4D4A-B37F-DA134ABEA6B5}"/>
              </a:ext>
            </a:extLst>
          </p:cNvPr>
          <p:cNvSpPr txBox="1"/>
          <p:nvPr/>
        </p:nvSpPr>
        <p:spPr>
          <a:xfrm>
            <a:off x="7007107" y="623771"/>
            <a:ext cx="890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學生餐廳、美食街的食物太油膩、重口味了啦！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chemeClr val="accent4">
                    <a:lumMod val="75000"/>
                  </a:schemeClr>
                </a:solidFill>
              </a:rPr>
              <a:t>情境舉例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rPr>
              <a:t>：</a:t>
            </a:r>
            <a:endParaRPr lang="en-US" altLang="zh-TW" sz="4400" b="1" dirty="0">
              <a:solidFill>
                <a:schemeClr val="accent4">
                  <a:lumMod val="75000"/>
                </a:schemeClr>
              </a:solidFill>
              <a:latin typeface="Arial"/>
              <a:ea typeface="微軟正黑體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8C7D35B-7353-4E0A-A38C-DB7E3C4EE4A8}"/>
              </a:ext>
            </a:extLst>
          </p:cNvPr>
          <p:cNvGrpSpPr/>
          <p:nvPr/>
        </p:nvGrpSpPr>
        <p:grpSpPr>
          <a:xfrm>
            <a:off x="277188" y="3316129"/>
            <a:ext cx="16514424" cy="5242698"/>
            <a:chOff x="232583" y="2986349"/>
            <a:chExt cx="16514424" cy="5242698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E44FEF9-939F-4C96-ADFA-D613B88FAD87}"/>
                </a:ext>
              </a:extLst>
            </p:cNvPr>
            <p:cNvSpPr txBox="1"/>
            <p:nvPr/>
          </p:nvSpPr>
          <p:spPr>
            <a:xfrm>
              <a:off x="232583" y="4809047"/>
              <a:ext cx="3060000" cy="342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該校美食街將重新招商，且許多師生認為目前美食街的餐點不符健康取向。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BBD64E1-CDDE-4836-AF4B-9B7F4AF49389}"/>
                </a:ext>
              </a:extLst>
            </p:cNvPr>
            <p:cNvSpPr txBox="1"/>
            <p:nvPr/>
          </p:nvSpPr>
          <p:spPr>
            <a:xfrm>
              <a:off x="3596789" y="4809045"/>
              <a:ext cx="3060000" cy="342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評估對學生的重要性後，決定優先推動有關改善校園健康餐點供應的行動方案。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1D11AE47-3409-44FC-9839-67FC73DFBC9A}"/>
                </a:ext>
              </a:extLst>
            </p:cNvPr>
            <p:cNvSpPr/>
            <p:nvPr/>
          </p:nvSpPr>
          <p:spPr>
            <a:xfrm>
              <a:off x="464100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盤點學校資源、需求及現況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91088C-F88B-4076-851E-D7618759F8C7}"/>
                </a:ext>
              </a:extLst>
            </p:cNvPr>
            <p:cNvSpPr/>
            <p:nvPr/>
          </p:nvSpPr>
          <p:spPr>
            <a:xfrm>
              <a:off x="3252727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A2DD5E67-88B7-4A94-B9D3-EF705E28EC7A}"/>
                </a:ext>
              </a:extLst>
            </p:cNvPr>
            <p:cNvSpPr/>
            <p:nvPr/>
          </p:nvSpPr>
          <p:spPr>
            <a:xfrm>
              <a:off x="3827706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54" tIns="45954" rIns="45954" bIns="45954" numCol="1" spcCol="1270" anchor="ctr" anchorCtr="0">
              <a:noAutofit/>
            </a:bodyPr>
            <a:lstStyle/>
            <a:p>
              <a:pPr marL="0" lvl="0" indent="0" algn="ctr" defTabSz="44450">
                <a:spcAft>
                  <a:spcPts val="1800"/>
                </a:spcAft>
                <a:buNone/>
              </a:pPr>
              <a:endParaRPr lang="en-US" altLang="zh-TW" sz="1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依重要性排序</a:t>
              </a:r>
              <a:endParaRPr lang="en-US" altLang="zh-TW" sz="28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spcAft>
                  <a:spcPts val="1800"/>
                </a:spcAft>
                <a:buNone/>
              </a:pPr>
              <a:endParaRPr lang="zh-TW" altLang="en-US" sz="8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1BD9EEB1-DCF9-49FD-8508-F7EDB051D2EC}"/>
                </a:ext>
              </a:extLst>
            </p:cNvPr>
            <p:cNvSpPr/>
            <p:nvPr/>
          </p:nvSpPr>
          <p:spPr>
            <a:xfrm>
              <a:off x="6616333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A882AAFF-68DA-4FC9-B96C-EFCFCDCBE042}"/>
                </a:ext>
              </a:extLst>
            </p:cNvPr>
            <p:cNvSpPr/>
            <p:nvPr/>
          </p:nvSpPr>
          <p:spPr>
            <a:xfrm>
              <a:off x="7191312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決定推動面向及主題</a:t>
              </a:r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5F64FDB6-3B95-431C-B747-1D29E7FDAB08}"/>
                </a:ext>
              </a:extLst>
            </p:cNvPr>
            <p:cNvSpPr/>
            <p:nvPr/>
          </p:nvSpPr>
          <p:spPr>
            <a:xfrm>
              <a:off x="9979939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7B98C005-B8BB-46CF-9D56-79D8893B7AF9}"/>
                </a:ext>
              </a:extLst>
            </p:cNvPr>
            <p:cNvSpPr/>
            <p:nvPr/>
          </p:nvSpPr>
          <p:spPr>
            <a:xfrm>
              <a:off x="10554918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確認合作單位及推動策略</a:t>
              </a: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2E42636A-61B7-44FF-AFA4-BA3D43419C45}"/>
                </a:ext>
              </a:extLst>
            </p:cNvPr>
            <p:cNvSpPr/>
            <p:nvPr/>
          </p:nvSpPr>
          <p:spPr>
            <a:xfrm>
              <a:off x="13343545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AE91AFE7-DAAA-465D-A978-A46A89DBC21E}"/>
                </a:ext>
              </a:extLst>
            </p:cNvPr>
            <p:cNvSpPr/>
            <p:nvPr/>
          </p:nvSpPr>
          <p:spPr>
            <a:xfrm>
              <a:off x="13918524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決定行動方案及分工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D09F883-7C61-4B92-91C7-FFEFAC4FA001}"/>
                </a:ext>
              </a:extLst>
            </p:cNvPr>
            <p:cNvSpPr txBox="1"/>
            <p:nvPr/>
          </p:nvSpPr>
          <p:spPr>
            <a:xfrm>
              <a:off x="10322801" y="4809046"/>
              <a:ext cx="3060000" cy="34163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尋求學生支持，選擇結合「學校衛生政策」及「學校物質環境」的推動策略，將輔導廠商部份品項或烹調方式等，以提供健康餐食。</a:t>
              </a:r>
              <a:endPara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D42FE78-F1AA-4AED-9A0D-6EF25BAF4C24}"/>
                </a:ext>
              </a:extLst>
            </p:cNvPr>
            <p:cNvSpPr txBox="1"/>
            <p:nvPr/>
          </p:nvSpPr>
          <p:spPr>
            <a:xfrm>
              <a:off x="13687007" y="4809047"/>
              <a:ext cx="3060000" cy="342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經學校相關行政會議取得共識，將輔導廠商供應健康餐食，並列為未來續約的加分項目，使未來實際供應的健康餐食須達一定比例。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F7B07EF-58A3-4A5B-99AC-355FD1DFA2A0}"/>
                </a:ext>
              </a:extLst>
            </p:cNvPr>
            <p:cNvSpPr txBox="1"/>
            <p:nvPr/>
          </p:nvSpPr>
          <p:spPr>
            <a:xfrm>
              <a:off x="6959795" y="4809047"/>
              <a:ext cx="3060000" cy="342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參考大專校院健康體位推動策略架構後， 選擇最貼近目標的「健康飲食」面向中的「選擇健康餐食」主題執行。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1C860B2F-D7F2-48B1-87FA-F398DD7377F9}"/>
              </a:ext>
            </a:extLst>
          </p:cNvPr>
          <p:cNvSpPr/>
          <p:nvPr/>
        </p:nvSpPr>
        <p:spPr>
          <a:xfrm>
            <a:off x="2710661" y="1845194"/>
            <a:ext cx="905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現在適逢</a:t>
            </a:r>
            <a:r>
              <a:rPr lang="zh-TW" altLang="en-US" sz="32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校園美食街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重新招商，我可以這樣做</a:t>
            </a: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A180FBB0-2260-407F-89F0-E6EC9C31FC53}"/>
              </a:ext>
            </a:extLst>
          </p:cNvPr>
          <p:cNvGrpSpPr/>
          <p:nvPr/>
        </p:nvGrpSpPr>
        <p:grpSpPr>
          <a:xfrm>
            <a:off x="15525522" y="158072"/>
            <a:ext cx="1266090" cy="1533179"/>
            <a:chOff x="15655684" y="152830"/>
            <a:chExt cx="1266090" cy="153317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FB1495D-C2EC-4FA9-A634-7CD88CF11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5684" y="152830"/>
              <a:ext cx="1182132" cy="1452333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4654B56-CFA3-462C-B932-250E856B7292}"/>
                </a:ext>
              </a:extLst>
            </p:cNvPr>
            <p:cNvSpPr/>
            <p:nvPr/>
          </p:nvSpPr>
          <p:spPr>
            <a:xfrm>
              <a:off x="15783321" y="1285899"/>
              <a:ext cx="11384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校學生</a:t>
              </a:r>
              <a:endParaRPr lang="zh-TW" alt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43" name="圖片 42">
            <a:extLst>
              <a:ext uri="{FF2B5EF4-FFF2-40B4-BE49-F238E27FC236}">
                <a16:creationId xmlns:a16="http://schemas.microsoft.com/office/drawing/2014/main" id="{D8655BAE-18A0-4ADB-9093-425AB18A2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10" y="1203124"/>
            <a:ext cx="1557355" cy="1725069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58C1721-CEE0-49D7-B721-B5038228E50B}"/>
              </a:ext>
            </a:extLst>
          </p:cNvPr>
          <p:cNvSpPr/>
          <p:nvPr/>
        </p:nvSpPr>
        <p:spPr>
          <a:xfrm>
            <a:off x="1017089" y="2576898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校健促推動人員</a:t>
            </a:r>
            <a:endParaRPr lang="zh-TW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圓角 10">
            <a:extLst>
              <a:ext uri="{FF2B5EF4-FFF2-40B4-BE49-F238E27FC236}">
                <a16:creationId xmlns:a16="http://schemas.microsoft.com/office/drawing/2014/main" id="{CEF39436-95EE-4CE2-9DCB-AAED3EAC2431}"/>
              </a:ext>
            </a:extLst>
          </p:cNvPr>
          <p:cNvSpPr/>
          <p:nvPr/>
        </p:nvSpPr>
        <p:spPr>
          <a:xfrm>
            <a:off x="3244659" y="1988755"/>
            <a:ext cx="5945061" cy="780729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: 圓角 10">
            <a:extLst>
              <a:ext uri="{FF2B5EF4-FFF2-40B4-BE49-F238E27FC236}">
                <a16:creationId xmlns:a16="http://schemas.microsoft.com/office/drawing/2014/main" id="{E24CC4A8-F9FA-4088-95D8-A3A6778CC710}"/>
              </a:ext>
            </a:extLst>
          </p:cNvPr>
          <p:cNvSpPr/>
          <p:nvPr/>
        </p:nvSpPr>
        <p:spPr>
          <a:xfrm>
            <a:off x="3872311" y="254737"/>
            <a:ext cx="12526928" cy="1410183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54610" y="8898891"/>
            <a:ext cx="3982720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chemeClr val="accent4">
                    <a:lumMod val="75000"/>
                  </a:schemeClr>
                </a:solidFill>
              </a:rPr>
              <a:t>情境舉例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rPr>
              <a:t>：</a:t>
            </a:r>
            <a:endParaRPr lang="en-US" altLang="zh-TW" sz="4400" b="1" dirty="0">
              <a:solidFill>
                <a:schemeClr val="accent4">
                  <a:lumMod val="75000"/>
                </a:schemeClr>
              </a:solidFill>
              <a:latin typeface="Arial"/>
              <a:ea typeface="微軟正黑體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8C7D35B-7353-4E0A-A38C-DB7E3C4EE4A8}"/>
              </a:ext>
            </a:extLst>
          </p:cNvPr>
          <p:cNvGrpSpPr/>
          <p:nvPr/>
        </p:nvGrpSpPr>
        <p:grpSpPr>
          <a:xfrm>
            <a:off x="277188" y="3376089"/>
            <a:ext cx="16514424" cy="5242697"/>
            <a:chOff x="232583" y="2986349"/>
            <a:chExt cx="16514424" cy="5242697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E44FEF9-939F-4C96-ADFA-D613B88FAD87}"/>
                </a:ext>
              </a:extLst>
            </p:cNvPr>
            <p:cNvSpPr txBox="1"/>
            <p:nvPr/>
          </p:nvSpPr>
          <p:spPr>
            <a:xfrm>
              <a:off x="232583" y="4809046"/>
              <a:ext cx="3060000" cy="34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該校未曾推動「良好睡眠」面向的行動方案，且從上課狀況及情緒不良的學生中，發現有許多學生因睡眠不足、品質不佳而引起。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BBD64E1-CDDE-4836-AF4B-9B7F4AF49389}"/>
                </a:ext>
              </a:extLst>
            </p:cNvPr>
            <p:cNvSpPr txBox="1"/>
            <p:nvPr/>
          </p:nvSpPr>
          <p:spPr>
            <a:xfrm>
              <a:off x="3596789" y="4809044"/>
              <a:ext cx="3060000" cy="34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評估對學生的重要性後，決定優先推動有關充足睡眠、提升睡眠品質的行動方案。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1D11AE47-3409-44FC-9839-67FC73DFBC9A}"/>
                </a:ext>
              </a:extLst>
            </p:cNvPr>
            <p:cNvSpPr/>
            <p:nvPr/>
          </p:nvSpPr>
          <p:spPr>
            <a:xfrm>
              <a:off x="464100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盤點學校資源、需求及現況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91088C-F88B-4076-851E-D7618759F8C7}"/>
                </a:ext>
              </a:extLst>
            </p:cNvPr>
            <p:cNvSpPr/>
            <p:nvPr/>
          </p:nvSpPr>
          <p:spPr>
            <a:xfrm>
              <a:off x="3252727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A2DD5E67-88B7-4A94-B9D3-EF705E28EC7A}"/>
                </a:ext>
              </a:extLst>
            </p:cNvPr>
            <p:cNvSpPr/>
            <p:nvPr/>
          </p:nvSpPr>
          <p:spPr>
            <a:xfrm>
              <a:off x="3827706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54" tIns="45954" rIns="45954" bIns="45954" numCol="1" spcCol="1270" anchor="ctr" anchorCtr="0">
              <a:noAutofit/>
            </a:bodyPr>
            <a:lstStyle/>
            <a:p>
              <a:pPr marL="0" lvl="0" indent="0" algn="ctr" defTabSz="44450">
                <a:spcAft>
                  <a:spcPts val="1800"/>
                </a:spcAft>
                <a:buNone/>
              </a:pPr>
              <a:endParaRPr lang="en-US" altLang="zh-TW" sz="1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依重要性排序</a:t>
              </a:r>
              <a:endParaRPr lang="en-US" altLang="zh-TW" sz="28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spcAft>
                  <a:spcPts val="1800"/>
                </a:spcAft>
                <a:buNone/>
              </a:pPr>
              <a:endParaRPr lang="zh-TW" altLang="en-US" sz="8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1BD9EEB1-DCF9-49FD-8508-F7EDB051D2EC}"/>
                </a:ext>
              </a:extLst>
            </p:cNvPr>
            <p:cNvSpPr/>
            <p:nvPr/>
          </p:nvSpPr>
          <p:spPr>
            <a:xfrm>
              <a:off x="6616333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A882AAFF-68DA-4FC9-B96C-EFCFCDCBE042}"/>
                </a:ext>
              </a:extLst>
            </p:cNvPr>
            <p:cNvSpPr/>
            <p:nvPr/>
          </p:nvSpPr>
          <p:spPr>
            <a:xfrm>
              <a:off x="7191312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決定推動面向及主題</a:t>
              </a:r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5F64FDB6-3B95-431C-B747-1D29E7FDAB08}"/>
                </a:ext>
              </a:extLst>
            </p:cNvPr>
            <p:cNvSpPr/>
            <p:nvPr/>
          </p:nvSpPr>
          <p:spPr>
            <a:xfrm>
              <a:off x="9979939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7B98C005-B8BB-46CF-9D56-79D8893B7AF9}"/>
                </a:ext>
              </a:extLst>
            </p:cNvPr>
            <p:cNvSpPr/>
            <p:nvPr/>
          </p:nvSpPr>
          <p:spPr>
            <a:xfrm>
              <a:off x="10554918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確認合作單位及推動策略</a:t>
              </a: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2E42636A-61B7-44FF-AFA4-BA3D43419C45}"/>
                </a:ext>
              </a:extLst>
            </p:cNvPr>
            <p:cNvSpPr/>
            <p:nvPr/>
          </p:nvSpPr>
          <p:spPr>
            <a:xfrm>
              <a:off x="13343545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AE91AFE7-DAAA-465D-A978-A46A89DBC21E}"/>
                </a:ext>
              </a:extLst>
            </p:cNvPr>
            <p:cNvSpPr/>
            <p:nvPr/>
          </p:nvSpPr>
          <p:spPr>
            <a:xfrm>
              <a:off x="13918524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決定行動方案及分工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D09F883-7C61-4B92-91C7-FFEFAC4FA001}"/>
                </a:ext>
              </a:extLst>
            </p:cNvPr>
            <p:cNvSpPr txBox="1"/>
            <p:nvPr/>
          </p:nvSpPr>
          <p:spPr>
            <a:xfrm>
              <a:off x="10322801" y="4809046"/>
              <a:ext cx="3060000" cy="34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該校附近的醫療院所擁有睡眠中心，選擇結合「社區關係」及「個人健康技能」推動策略，邀請該中心的睡眠專業人員合作辦理活動。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D42FE78-F1AA-4AED-9A0D-6EF25BAF4C24}"/>
                </a:ext>
              </a:extLst>
            </p:cNvPr>
            <p:cNvSpPr txBox="1"/>
            <p:nvPr/>
          </p:nvSpPr>
          <p:spPr>
            <a:xfrm>
              <a:off x="13687007" y="4809046"/>
              <a:ext cx="3060000" cy="34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由衛生保健組辦理一系列提升睡眠品質的講座，請合作的睡眠專業醫師或心理師到校演講。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F7B07EF-58A3-4A5B-99AC-355FD1DFA2A0}"/>
                </a:ext>
              </a:extLst>
            </p:cNvPr>
            <p:cNvSpPr txBox="1"/>
            <p:nvPr/>
          </p:nvSpPr>
          <p:spPr>
            <a:xfrm>
              <a:off x="6959795" y="4809046"/>
              <a:ext cx="3060000" cy="342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參考大專校院健康體位推動策略架構後， 選擇最貼近目標的「良好睡眠」面向中的「充足睡眠」主題執行。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1C860B2F-D7F2-48B1-87FA-F398DD7377F9}"/>
              </a:ext>
            </a:extLst>
          </p:cNvPr>
          <p:cNvSpPr/>
          <p:nvPr/>
        </p:nvSpPr>
        <p:spPr>
          <a:xfrm>
            <a:off x="4382103" y="452636"/>
            <a:ext cx="11364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學校在</a:t>
            </a:r>
            <a:r>
              <a:rPr lang="zh-TW" altLang="en-US" sz="3200" b="1" u="sng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飲食及運動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相關的行動方案已推動多年，成效也都不錯！而且校園周邊也有長期合作的醫療院所了～還能怎麼推動呢？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83E4348-D853-4EEB-8C0B-D2FCCFEAD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775460" y="254737"/>
            <a:ext cx="1061870" cy="180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3ABD468-EF17-42E4-A571-030E116CF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16812" y="1377750"/>
            <a:ext cx="1369015" cy="1800000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590E484F-27E6-4B96-A2E2-D1AFD537C78E}"/>
              </a:ext>
            </a:extLst>
          </p:cNvPr>
          <p:cNvSpPr/>
          <p:nvPr/>
        </p:nvSpPr>
        <p:spPr>
          <a:xfrm>
            <a:off x="14383341" y="1734857"/>
            <a:ext cx="2408271" cy="40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校健促推動人員</a:t>
            </a:r>
            <a:endParaRPr lang="zh-TW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58C1721-CEE0-49D7-B721-B5038228E50B}"/>
              </a:ext>
            </a:extLst>
          </p:cNvPr>
          <p:cNvSpPr/>
          <p:nvPr/>
        </p:nvSpPr>
        <p:spPr>
          <a:xfrm>
            <a:off x="3794388" y="2824756"/>
            <a:ext cx="2145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校健促推動人員</a:t>
            </a:r>
            <a:endParaRPr lang="zh-TW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DBBD54E-89E2-462F-9A95-6A9E6EE58896}"/>
              </a:ext>
            </a:extLst>
          </p:cNvPr>
          <p:cNvSpPr/>
          <p:nvPr/>
        </p:nvSpPr>
        <p:spPr>
          <a:xfrm>
            <a:off x="4122054" y="2107517"/>
            <a:ext cx="378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我們也可以這樣做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29195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8892" y="8898891"/>
            <a:ext cx="398272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sz="16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2EAB717-D575-4163-A108-9D32F2E814BD}"/>
              </a:ext>
            </a:extLst>
          </p:cNvPr>
          <p:cNvGrpSpPr/>
          <p:nvPr/>
        </p:nvGrpSpPr>
        <p:grpSpPr>
          <a:xfrm>
            <a:off x="6701394" y="454462"/>
            <a:ext cx="8232695" cy="905761"/>
            <a:chOff x="6469278" y="454462"/>
            <a:chExt cx="9447738" cy="905761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DB15ADD1-8370-4169-AC42-1E7782F79559}"/>
                </a:ext>
              </a:extLst>
            </p:cNvPr>
            <p:cNvSpPr/>
            <p:nvPr/>
          </p:nvSpPr>
          <p:spPr>
            <a:xfrm flipH="1">
              <a:off x="6469278" y="454462"/>
              <a:ext cx="9447738" cy="905761"/>
            </a:xfrm>
            <a:custGeom>
              <a:avLst/>
              <a:gdLst>
                <a:gd name="connsiteX0" fmla="*/ 0 w 7841481"/>
                <a:gd name="connsiteY0" fmla="*/ 519275 h 1038549"/>
                <a:gd name="connsiteX1" fmla="*/ 519275 w 7841481"/>
                <a:gd name="connsiteY1" fmla="*/ 0 h 1038549"/>
                <a:gd name="connsiteX2" fmla="*/ 7322207 w 7841481"/>
                <a:gd name="connsiteY2" fmla="*/ 0 h 1038549"/>
                <a:gd name="connsiteX3" fmla="*/ 7841482 w 7841481"/>
                <a:gd name="connsiteY3" fmla="*/ 519275 h 1038549"/>
                <a:gd name="connsiteX4" fmla="*/ 7841481 w 7841481"/>
                <a:gd name="connsiteY4" fmla="*/ 519275 h 1038549"/>
                <a:gd name="connsiteX5" fmla="*/ 7322206 w 7841481"/>
                <a:gd name="connsiteY5" fmla="*/ 1038550 h 1038549"/>
                <a:gd name="connsiteX6" fmla="*/ 519275 w 7841481"/>
                <a:gd name="connsiteY6" fmla="*/ 1038549 h 1038549"/>
                <a:gd name="connsiteX7" fmla="*/ 0 w 7841481"/>
                <a:gd name="connsiteY7" fmla="*/ 519274 h 1038549"/>
                <a:gd name="connsiteX8" fmla="*/ 0 w 7841481"/>
                <a:gd name="connsiteY8" fmla="*/ 519275 h 1038549"/>
                <a:gd name="connsiteX0" fmla="*/ 0 w 7841482"/>
                <a:gd name="connsiteY0" fmla="*/ 519275 h 1038550"/>
                <a:gd name="connsiteX1" fmla="*/ 519275 w 7841482"/>
                <a:gd name="connsiteY1" fmla="*/ 0 h 1038550"/>
                <a:gd name="connsiteX2" fmla="*/ 7322207 w 7841482"/>
                <a:gd name="connsiteY2" fmla="*/ 0 h 1038550"/>
                <a:gd name="connsiteX3" fmla="*/ 7841482 w 7841482"/>
                <a:gd name="connsiteY3" fmla="*/ 519275 h 1038550"/>
                <a:gd name="connsiteX4" fmla="*/ 7841481 w 7841482"/>
                <a:gd name="connsiteY4" fmla="*/ 519275 h 1038550"/>
                <a:gd name="connsiteX5" fmla="*/ 7322206 w 7841482"/>
                <a:gd name="connsiteY5" fmla="*/ 1038550 h 1038550"/>
                <a:gd name="connsiteX6" fmla="*/ 519275 w 7841482"/>
                <a:gd name="connsiteY6" fmla="*/ 1038549 h 1038550"/>
                <a:gd name="connsiteX7" fmla="*/ 0 w 7841482"/>
                <a:gd name="connsiteY7" fmla="*/ 519274 h 1038550"/>
                <a:gd name="connsiteX8" fmla="*/ 0 w 7841482"/>
                <a:gd name="connsiteY8" fmla="*/ 519275 h 1038550"/>
                <a:gd name="connsiteX0" fmla="*/ 0 w 7841482"/>
                <a:gd name="connsiteY0" fmla="*/ 572573 h 1091848"/>
                <a:gd name="connsiteX1" fmla="*/ 519275 w 7841482"/>
                <a:gd name="connsiteY1" fmla="*/ 53298 h 1091848"/>
                <a:gd name="connsiteX2" fmla="*/ 7322207 w 7841482"/>
                <a:gd name="connsiteY2" fmla="*/ 53298 h 1091848"/>
                <a:gd name="connsiteX3" fmla="*/ 7841482 w 7841482"/>
                <a:gd name="connsiteY3" fmla="*/ 572573 h 1091848"/>
                <a:gd name="connsiteX4" fmla="*/ 7841481 w 7841482"/>
                <a:gd name="connsiteY4" fmla="*/ 572573 h 1091848"/>
                <a:gd name="connsiteX5" fmla="*/ 7322206 w 7841482"/>
                <a:gd name="connsiteY5" fmla="*/ 1091848 h 1091848"/>
                <a:gd name="connsiteX6" fmla="*/ 519275 w 7841482"/>
                <a:gd name="connsiteY6" fmla="*/ 1091847 h 1091848"/>
                <a:gd name="connsiteX7" fmla="*/ 0 w 7841482"/>
                <a:gd name="connsiteY7" fmla="*/ 572572 h 1091848"/>
                <a:gd name="connsiteX8" fmla="*/ 0 w 7841482"/>
                <a:gd name="connsiteY8" fmla="*/ 572573 h 1091848"/>
                <a:gd name="connsiteX0" fmla="*/ 0 w 7841482"/>
                <a:gd name="connsiteY0" fmla="*/ 555548 h 1074823"/>
                <a:gd name="connsiteX1" fmla="*/ 519275 w 7841482"/>
                <a:gd name="connsiteY1" fmla="*/ 36273 h 1074823"/>
                <a:gd name="connsiteX2" fmla="*/ 7322207 w 7841482"/>
                <a:gd name="connsiteY2" fmla="*/ 36273 h 1074823"/>
                <a:gd name="connsiteX3" fmla="*/ 7841482 w 7841482"/>
                <a:gd name="connsiteY3" fmla="*/ 555548 h 1074823"/>
                <a:gd name="connsiteX4" fmla="*/ 7841481 w 7841482"/>
                <a:gd name="connsiteY4" fmla="*/ 555548 h 1074823"/>
                <a:gd name="connsiteX5" fmla="*/ 7322206 w 7841482"/>
                <a:gd name="connsiteY5" fmla="*/ 1074823 h 1074823"/>
                <a:gd name="connsiteX6" fmla="*/ 519275 w 7841482"/>
                <a:gd name="connsiteY6" fmla="*/ 1074822 h 1074823"/>
                <a:gd name="connsiteX7" fmla="*/ 0 w 7841482"/>
                <a:gd name="connsiteY7" fmla="*/ 555547 h 1074823"/>
                <a:gd name="connsiteX8" fmla="*/ 0 w 7841482"/>
                <a:gd name="connsiteY8" fmla="*/ 555548 h 1074823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93300 h 1112575"/>
                <a:gd name="connsiteX1" fmla="*/ 519275 w 7841482"/>
                <a:gd name="connsiteY1" fmla="*/ 74025 h 1112575"/>
                <a:gd name="connsiteX2" fmla="*/ 7322207 w 7841482"/>
                <a:gd name="connsiteY2" fmla="*/ 74025 h 1112575"/>
                <a:gd name="connsiteX3" fmla="*/ 7841482 w 7841482"/>
                <a:gd name="connsiteY3" fmla="*/ 593300 h 1112575"/>
                <a:gd name="connsiteX4" fmla="*/ 7841481 w 7841482"/>
                <a:gd name="connsiteY4" fmla="*/ 593300 h 1112575"/>
                <a:gd name="connsiteX5" fmla="*/ 7322206 w 7841482"/>
                <a:gd name="connsiteY5" fmla="*/ 1112575 h 1112575"/>
                <a:gd name="connsiteX6" fmla="*/ 519275 w 7841482"/>
                <a:gd name="connsiteY6" fmla="*/ 1112574 h 1112575"/>
                <a:gd name="connsiteX7" fmla="*/ 0 w 7841482"/>
                <a:gd name="connsiteY7" fmla="*/ 593299 h 1112575"/>
                <a:gd name="connsiteX8" fmla="*/ 0 w 7841482"/>
                <a:gd name="connsiteY8" fmla="*/ 593300 h 1112575"/>
                <a:gd name="connsiteX0" fmla="*/ 0 w 7841482"/>
                <a:gd name="connsiteY0" fmla="*/ 576065 h 1095340"/>
                <a:gd name="connsiteX1" fmla="*/ 519275 w 7841482"/>
                <a:gd name="connsiteY1" fmla="*/ 56790 h 1095340"/>
                <a:gd name="connsiteX2" fmla="*/ 7322207 w 7841482"/>
                <a:gd name="connsiteY2" fmla="*/ 56790 h 1095340"/>
                <a:gd name="connsiteX3" fmla="*/ 7841482 w 7841482"/>
                <a:gd name="connsiteY3" fmla="*/ 576065 h 1095340"/>
                <a:gd name="connsiteX4" fmla="*/ 7841481 w 7841482"/>
                <a:gd name="connsiteY4" fmla="*/ 576065 h 1095340"/>
                <a:gd name="connsiteX5" fmla="*/ 7322206 w 7841482"/>
                <a:gd name="connsiteY5" fmla="*/ 1095340 h 1095340"/>
                <a:gd name="connsiteX6" fmla="*/ 519275 w 7841482"/>
                <a:gd name="connsiteY6" fmla="*/ 1095339 h 1095340"/>
                <a:gd name="connsiteX7" fmla="*/ 0 w 7841482"/>
                <a:gd name="connsiteY7" fmla="*/ 576064 h 1095340"/>
                <a:gd name="connsiteX8" fmla="*/ 0 w 7841482"/>
                <a:gd name="connsiteY8" fmla="*/ 576065 h 1095340"/>
                <a:gd name="connsiteX0" fmla="*/ 0 w 7841482"/>
                <a:gd name="connsiteY0" fmla="*/ 620769 h 1140044"/>
                <a:gd name="connsiteX1" fmla="*/ 519275 w 7841482"/>
                <a:gd name="connsiteY1" fmla="*/ 101494 h 1140044"/>
                <a:gd name="connsiteX2" fmla="*/ 7322207 w 7841482"/>
                <a:gd name="connsiteY2" fmla="*/ 101494 h 1140044"/>
                <a:gd name="connsiteX3" fmla="*/ 7841482 w 7841482"/>
                <a:gd name="connsiteY3" fmla="*/ 620769 h 1140044"/>
                <a:gd name="connsiteX4" fmla="*/ 7841481 w 7841482"/>
                <a:gd name="connsiteY4" fmla="*/ 620769 h 1140044"/>
                <a:gd name="connsiteX5" fmla="*/ 7322206 w 7841482"/>
                <a:gd name="connsiteY5" fmla="*/ 1140044 h 1140044"/>
                <a:gd name="connsiteX6" fmla="*/ 519275 w 7841482"/>
                <a:gd name="connsiteY6" fmla="*/ 1140043 h 1140044"/>
                <a:gd name="connsiteX7" fmla="*/ 0 w 7841482"/>
                <a:gd name="connsiteY7" fmla="*/ 620768 h 1140044"/>
                <a:gd name="connsiteX8" fmla="*/ 0 w 7841482"/>
                <a:gd name="connsiteY8" fmla="*/ 620769 h 1140044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18963 w 7860445"/>
                <a:gd name="connsiteY0" fmla="*/ 606729 h 1133418"/>
                <a:gd name="connsiteX1" fmla="*/ 538238 w 7860445"/>
                <a:gd name="connsiteY1" fmla="*/ 87454 h 1133418"/>
                <a:gd name="connsiteX2" fmla="*/ 3751513 w 7860445"/>
                <a:gd name="connsiteY2" fmla="*/ 0 h 1133418"/>
                <a:gd name="connsiteX3" fmla="*/ 7341170 w 7860445"/>
                <a:gd name="connsiteY3" fmla="*/ 87454 h 1133418"/>
                <a:gd name="connsiteX4" fmla="*/ 7860445 w 7860445"/>
                <a:gd name="connsiteY4" fmla="*/ 606729 h 1133418"/>
                <a:gd name="connsiteX5" fmla="*/ 7860444 w 7860445"/>
                <a:gd name="connsiteY5" fmla="*/ 606729 h 1133418"/>
                <a:gd name="connsiteX6" fmla="*/ 7341169 w 7860445"/>
                <a:gd name="connsiteY6" fmla="*/ 1126004 h 1133418"/>
                <a:gd name="connsiteX7" fmla="*/ 538238 w 7860445"/>
                <a:gd name="connsiteY7" fmla="*/ 1126003 h 1133418"/>
                <a:gd name="connsiteX8" fmla="*/ 18963 w 7860445"/>
                <a:gd name="connsiteY8" fmla="*/ 606728 h 1133418"/>
                <a:gd name="connsiteX9" fmla="*/ 18963 w 7860445"/>
                <a:gd name="connsiteY9" fmla="*/ 606729 h 11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0445" h="1133418">
                  <a:moveTo>
                    <a:pt x="18963" y="606729"/>
                  </a:moveTo>
                  <a:cubicBezTo>
                    <a:pt x="-85968" y="274971"/>
                    <a:pt x="266440" y="192385"/>
                    <a:pt x="538238" y="87454"/>
                  </a:cubicBezTo>
                  <a:cubicBezTo>
                    <a:pt x="1160330" y="-13667"/>
                    <a:pt x="2542740" y="104931"/>
                    <a:pt x="3751513" y="0"/>
                  </a:cubicBezTo>
                  <a:cubicBezTo>
                    <a:pt x="5230109" y="59960"/>
                    <a:pt x="6656348" y="-13667"/>
                    <a:pt x="7341170" y="87454"/>
                  </a:cubicBezTo>
                  <a:cubicBezTo>
                    <a:pt x="7792850" y="207375"/>
                    <a:pt x="7860445" y="319941"/>
                    <a:pt x="7860445" y="606729"/>
                  </a:cubicBezTo>
                  <a:lnTo>
                    <a:pt x="7860444" y="606729"/>
                  </a:lnTo>
                  <a:cubicBezTo>
                    <a:pt x="7770503" y="878527"/>
                    <a:pt x="7747878" y="1051053"/>
                    <a:pt x="7341169" y="1126004"/>
                  </a:cubicBezTo>
                  <a:cubicBezTo>
                    <a:pt x="5388318" y="991093"/>
                    <a:pt x="1906472" y="1170973"/>
                    <a:pt x="538238" y="1126003"/>
                  </a:cubicBezTo>
                  <a:cubicBezTo>
                    <a:pt x="266441" y="976101"/>
                    <a:pt x="18963" y="893516"/>
                    <a:pt x="18963" y="606728"/>
                  </a:cubicBezTo>
                  <a:lnTo>
                    <a:pt x="18963" y="606729"/>
                  </a:lnTo>
                  <a:close/>
                </a:path>
              </a:pathLst>
            </a:custGeom>
            <a:solidFill>
              <a:srgbClr val="A365D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672FBC54-4CD8-4D4A-B37F-DA134ABEA6B5}"/>
                </a:ext>
              </a:extLst>
            </p:cNvPr>
            <p:cNvSpPr txBox="1"/>
            <p:nvPr/>
          </p:nvSpPr>
          <p:spPr>
            <a:xfrm>
              <a:off x="6925838" y="623771"/>
              <a:ext cx="8909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疫情期間都沒什麼</a:t>
              </a:r>
              <a:r>
                <a:rPr lang="zh-TW" altLang="en-US" sz="3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運動，身體好僵硬</a:t>
              </a: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情境舉例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9ACA9F">
                  <a:lumMod val="75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8C7D35B-7353-4E0A-A38C-DB7E3C4EE4A8}"/>
              </a:ext>
            </a:extLst>
          </p:cNvPr>
          <p:cNvGrpSpPr/>
          <p:nvPr/>
        </p:nvGrpSpPr>
        <p:grpSpPr>
          <a:xfrm>
            <a:off x="277188" y="3316129"/>
            <a:ext cx="16514424" cy="5530698"/>
            <a:chOff x="232583" y="2986349"/>
            <a:chExt cx="16514424" cy="5530698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E44FEF9-939F-4C96-ADFA-D613B88FAD87}"/>
                </a:ext>
              </a:extLst>
            </p:cNvPr>
            <p:cNvSpPr txBox="1"/>
            <p:nvPr/>
          </p:nvSpPr>
          <p:spPr>
            <a:xfrm>
              <a:off x="232583" y="4809045"/>
              <a:ext cx="3060000" cy="3708000"/>
            </a:xfrm>
            <a:prstGeom prst="rect">
              <a:avLst/>
            </a:prstGeom>
            <a:solidFill>
              <a:srgbClr val="ECDFF5"/>
            </a:solidFill>
          </p:spPr>
          <p:txBody>
            <a:bodyPr wrap="square" rtlCol="0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該校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調查發現學生運動時間減少，學校雖有室外運動場館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，但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受疫情影響，學生使用率低，可能因擔心群聚的關係。</a:t>
              </a:r>
              <a:endPara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BBD64E1-CDDE-4836-AF4B-9B7F4AF49389}"/>
                </a:ext>
              </a:extLst>
            </p:cNvPr>
            <p:cNvSpPr txBox="1"/>
            <p:nvPr/>
          </p:nvSpPr>
          <p:spPr>
            <a:xfrm>
              <a:off x="3596789" y="4809045"/>
              <a:ext cx="3060000" cy="3708000"/>
            </a:xfrm>
            <a:prstGeom prst="rect">
              <a:avLst/>
            </a:prstGeom>
            <a:solidFill>
              <a:srgbClr val="ECDFF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評估對學生的重要性後，決定優先推動有關提升學生運動量的行動方案。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1D11AE47-3409-44FC-9839-67FC73DFBC9A}"/>
                </a:ext>
              </a:extLst>
            </p:cNvPr>
            <p:cNvSpPr/>
            <p:nvPr/>
          </p:nvSpPr>
          <p:spPr>
            <a:xfrm>
              <a:off x="464100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盤點學校資源、需求及現況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91088C-F88B-4076-851E-D7618759F8C7}"/>
                </a:ext>
              </a:extLst>
            </p:cNvPr>
            <p:cNvSpPr/>
            <p:nvPr/>
          </p:nvSpPr>
          <p:spPr>
            <a:xfrm>
              <a:off x="3252727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A2DD5E67-88B7-4A94-B9D3-EF705E28EC7A}"/>
                </a:ext>
              </a:extLst>
            </p:cNvPr>
            <p:cNvSpPr/>
            <p:nvPr/>
          </p:nvSpPr>
          <p:spPr>
            <a:xfrm>
              <a:off x="3827706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54" tIns="45954" rIns="45954" bIns="45954" numCol="1" spcCol="1270" anchor="ctr" anchorCtr="0">
              <a:noAutofit/>
            </a:bodyPr>
            <a:lstStyle/>
            <a:p>
              <a:pPr marL="0" marR="0" lvl="0" indent="0" algn="ctr" defTabSz="44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4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依重要性排序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4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1BD9EEB1-DCF9-49FD-8508-F7EDB051D2EC}"/>
                </a:ext>
              </a:extLst>
            </p:cNvPr>
            <p:cNvSpPr/>
            <p:nvPr/>
          </p:nvSpPr>
          <p:spPr>
            <a:xfrm>
              <a:off x="6616333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A882AAFF-68DA-4FC9-B96C-EFCFCDCBE042}"/>
                </a:ext>
              </a:extLst>
            </p:cNvPr>
            <p:cNvSpPr/>
            <p:nvPr/>
          </p:nvSpPr>
          <p:spPr>
            <a:xfrm>
              <a:off x="7191312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決定推動面向及主題</a:t>
              </a:r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5F64FDB6-3B95-431C-B747-1D29E7FDAB08}"/>
                </a:ext>
              </a:extLst>
            </p:cNvPr>
            <p:cNvSpPr/>
            <p:nvPr/>
          </p:nvSpPr>
          <p:spPr>
            <a:xfrm>
              <a:off x="9979939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7B98C005-B8BB-46CF-9D56-79D8893B7AF9}"/>
                </a:ext>
              </a:extLst>
            </p:cNvPr>
            <p:cNvSpPr/>
            <p:nvPr/>
          </p:nvSpPr>
          <p:spPr>
            <a:xfrm>
              <a:off x="10554918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確認合作單位及推動策略</a:t>
              </a: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2E42636A-61B7-44FF-AFA4-BA3D43419C45}"/>
                </a:ext>
              </a:extLst>
            </p:cNvPr>
            <p:cNvSpPr/>
            <p:nvPr/>
          </p:nvSpPr>
          <p:spPr>
            <a:xfrm>
              <a:off x="13343545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AE91AFE7-DAAA-465D-A978-A46A89DBC21E}"/>
                </a:ext>
              </a:extLst>
            </p:cNvPr>
            <p:cNvSpPr/>
            <p:nvPr/>
          </p:nvSpPr>
          <p:spPr>
            <a:xfrm>
              <a:off x="13918524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決定行動方案及分工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D09F883-7C61-4B92-91C7-FFEFAC4FA001}"/>
                </a:ext>
              </a:extLst>
            </p:cNvPr>
            <p:cNvSpPr txBox="1"/>
            <p:nvPr/>
          </p:nvSpPr>
          <p:spPr>
            <a:xfrm>
              <a:off x="10322801" y="4809046"/>
              <a:ext cx="3060000" cy="3708000"/>
            </a:xfrm>
            <a:prstGeom prst="rect">
              <a:avLst/>
            </a:prstGeom>
            <a:solidFill>
              <a:srgbClr val="ECDFF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尋求學校高層支持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依「學校物質環境」推動策略，與校內體育場館合作。並依「個人健康技能」推動策略，提供不受學校場地限制之運動模式。</a:t>
              </a:r>
              <a:endPara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D42FE78-F1AA-4AED-9A0D-6EF25BAF4C24}"/>
                </a:ext>
              </a:extLst>
            </p:cNvPr>
            <p:cNvSpPr txBox="1"/>
            <p:nvPr/>
          </p:nvSpPr>
          <p:spPr>
            <a:xfrm>
              <a:off x="13687007" y="4809047"/>
              <a:ext cx="3060000" cy="3708000"/>
            </a:xfrm>
            <a:prstGeom prst="rect">
              <a:avLst/>
            </a:prstGeom>
            <a:solidFill>
              <a:srgbClr val="ECDFF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延長室外運動場開放時間，達到分流的目的，並採分區預約制，以限制場館各區域的人數。另提供運動影片，供學生在家線上或下載觀看搭配運動。</a:t>
              </a:r>
              <a:endPara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F7B07EF-58A3-4A5B-99AC-355FD1DFA2A0}"/>
                </a:ext>
              </a:extLst>
            </p:cNvPr>
            <p:cNvSpPr txBox="1"/>
            <p:nvPr/>
          </p:nvSpPr>
          <p:spPr>
            <a:xfrm>
              <a:off x="6959795" y="4809046"/>
              <a:ext cx="3060000" cy="3708000"/>
            </a:xfrm>
            <a:prstGeom prst="rect">
              <a:avLst/>
            </a:prstGeom>
            <a:solidFill>
              <a:srgbClr val="ECDFF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參考大專校院健康體位推動策略架構後， 選擇最貼近目標的</a:t>
              </a: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「身體活動及良好體位」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面向中的</a:t>
              </a: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「規律運動」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主題執行。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C18A411D-FE90-4AD7-82D2-33E0535629F9}"/>
              </a:ext>
            </a:extLst>
          </p:cNvPr>
          <p:cNvGrpSpPr/>
          <p:nvPr/>
        </p:nvGrpSpPr>
        <p:grpSpPr>
          <a:xfrm>
            <a:off x="2266262" y="1494607"/>
            <a:ext cx="10840138" cy="1006860"/>
            <a:chOff x="2098622" y="1616527"/>
            <a:chExt cx="9818558" cy="1006860"/>
          </a:xfrm>
        </p:grpSpPr>
        <p:sp>
          <p:nvSpPr>
            <p:cNvPr id="42" name="矩形: 圓角 10">
              <a:extLst>
                <a:ext uri="{FF2B5EF4-FFF2-40B4-BE49-F238E27FC236}">
                  <a16:creationId xmlns:a16="http://schemas.microsoft.com/office/drawing/2014/main" id="{E24CC4A8-F9FA-4088-95D8-A3A6778CC710}"/>
                </a:ext>
              </a:extLst>
            </p:cNvPr>
            <p:cNvSpPr/>
            <p:nvPr/>
          </p:nvSpPr>
          <p:spPr>
            <a:xfrm>
              <a:off x="2098622" y="1616527"/>
              <a:ext cx="9818558" cy="1006860"/>
            </a:xfrm>
            <a:custGeom>
              <a:avLst/>
              <a:gdLst>
                <a:gd name="connsiteX0" fmla="*/ 0 w 7841481"/>
                <a:gd name="connsiteY0" fmla="*/ 519275 h 1038549"/>
                <a:gd name="connsiteX1" fmla="*/ 519275 w 7841481"/>
                <a:gd name="connsiteY1" fmla="*/ 0 h 1038549"/>
                <a:gd name="connsiteX2" fmla="*/ 7322207 w 7841481"/>
                <a:gd name="connsiteY2" fmla="*/ 0 h 1038549"/>
                <a:gd name="connsiteX3" fmla="*/ 7841482 w 7841481"/>
                <a:gd name="connsiteY3" fmla="*/ 519275 h 1038549"/>
                <a:gd name="connsiteX4" fmla="*/ 7841481 w 7841481"/>
                <a:gd name="connsiteY4" fmla="*/ 519275 h 1038549"/>
                <a:gd name="connsiteX5" fmla="*/ 7322206 w 7841481"/>
                <a:gd name="connsiteY5" fmla="*/ 1038550 h 1038549"/>
                <a:gd name="connsiteX6" fmla="*/ 519275 w 7841481"/>
                <a:gd name="connsiteY6" fmla="*/ 1038549 h 1038549"/>
                <a:gd name="connsiteX7" fmla="*/ 0 w 7841481"/>
                <a:gd name="connsiteY7" fmla="*/ 519274 h 1038549"/>
                <a:gd name="connsiteX8" fmla="*/ 0 w 7841481"/>
                <a:gd name="connsiteY8" fmla="*/ 519275 h 1038549"/>
                <a:gd name="connsiteX0" fmla="*/ 0 w 7841482"/>
                <a:gd name="connsiteY0" fmla="*/ 519275 h 1038550"/>
                <a:gd name="connsiteX1" fmla="*/ 519275 w 7841482"/>
                <a:gd name="connsiteY1" fmla="*/ 0 h 1038550"/>
                <a:gd name="connsiteX2" fmla="*/ 7322207 w 7841482"/>
                <a:gd name="connsiteY2" fmla="*/ 0 h 1038550"/>
                <a:gd name="connsiteX3" fmla="*/ 7841482 w 7841482"/>
                <a:gd name="connsiteY3" fmla="*/ 519275 h 1038550"/>
                <a:gd name="connsiteX4" fmla="*/ 7841481 w 7841482"/>
                <a:gd name="connsiteY4" fmla="*/ 519275 h 1038550"/>
                <a:gd name="connsiteX5" fmla="*/ 7322206 w 7841482"/>
                <a:gd name="connsiteY5" fmla="*/ 1038550 h 1038550"/>
                <a:gd name="connsiteX6" fmla="*/ 519275 w 7841482"/>
                <a:gd name="connsiteY6" fmla="*/ 1038549 h 1038550"/>
                <a:gd name="connsiteX7" fmla="*/ 0 w 7841482"/>
                <a:gd name="connsiteY7" fmla="*/ 519274 h 1038550"/>
                <a:gd name="connsiteX8" fmla="*/ 0 w 7841482"/>
                <a:gd name="connsiteY8" fmla="*/ 519275 h 1038550"/>
                <a:gd name="connsiteX0" fmla="*/ 0 w 7841482"/>
                <a:gd name="connsiteY0" fmla="*/ 572573 h 1091848"/>
                <a:gd name="connsiteX1" fmla="*/ 519275 w 7841482"/>
                <a:gd name="connsiteY1" fmla="*/ 53298 h 1091848"/>
                <a:gd name="connsiteX2" fmla="*/ 7322207 w 7841482"/>
                <a:gd name="connsiteY2" fmla="*/ 53298 h 1091848"/>
                <a:gd name="connsiteX3" fmla="*/ 7841482 w 7841482"/>
                <a:gd name="connsiteY3" fmla="*/ 572573 h 1091848"/>
                <a:gd name="connsiteX4" fmla="*/ 7841481 w 7841482"/>
                <a:gd name="connsiteY4" fmla="*/ 572573 h 1091848"/>
                <a:gd name="connsiteX5" fmla="*/ 7322206 w 7841482"/>
                <a:gd name="connsiteY5" fmla="*/ 1091848 h 1091848"/>
                <a:gd name="connsiteX6" fmla="*/ 519275 w 7841482"/>
                <a:gd name="connsiteY6" fmla="*/ 1091847 h 1091848"/>
                <a:gd name="connsiteX7" fmla="*/ 0 w 7841482"/>
                <a:gd name="connsiteY7" fmla="*/ 572572 h 1091848"/>
                <a:gd name="connsiteX8" fmla="*/ 0 w 7841482"/>
                <a:gd name="connsiteY8" fmla="*/ 572573 h 1091848"/>
                <a:gd name="connsiteX0" fmla="*/ 0 w 7841482"/>
                <a:gd name="connsiteY0" fmla="*/ 555548 h 1074823"/>
                <a:gd name="connsiteX1" fmla="*/ 519275 w 7841482"/>
                <a:gd name="connsiteY1" fmla="*/ 36273 h 1074823"/>
                <a:gd name="connsiteX2" fmla="*/ 7322207 w 7841482"/>
                <a:gd name="connsiteY2" fmla="*/ 36273 h 1074823"/>
                <a:gd name="connsiteX3" fmla="*/ 7841482 w 7841482"/>
                <a:gd name="connsiteY3" fmla="*/ 555548 h 1074823"/>
                <a:gd name="connsiteX4" fmla="*/ 7841481 w 7841482"/>
                <a:gd name="connsiteY4" fmla="*/ 555548 h 1074823"/>
                <a:gd name="connsiteX5" fmla="*/ 7322206 w 7841482"/>
                <a:gd name="connsiteY5" fmla="*/ 1074823 h 1074823"/>
                <a:gd name="connsiteX6" fmla="*/ 519275 w 7841482"/>
                <a:gd name="connsiteY6" fmla="*/ 1074822 h 1074823"/>
                <a:gd name="connsiteX7" fmla="*/ 0 w 7841482"/>
                <a:gd name="connsiteY7" fmla="*/ 555547 h 1074823"/>
                <a:gd name="connsiteX8" fmla="*/ 0 w 7841482"/>
                <a:gd name="connsiteY8" fmla="*/ 555548 h 1074823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93300 h 1112575"/>
                <a:gd name="connsiteX1" fmla="*/ 519275 w 7841482"/>
                <a:gd name="connsiteY1" fmla="*/ 74025 h 1112575"/>
                <a:gd name="connsiteX2" fmla="*/ 7322207 w 7841482"/>
                <a:gd name="connsiteY2" fmla="*/ 74025 h 1112575"/>
                <a:gd name="connsiteX3" fmla="*/ 7841482 w 7841482"/>
                <a:gd name="connsiteY3" fmla="*/ 593300 h 1112575"/>
                <a:gd name="connsiteX4" fmla="*/ 7841481 w 7841482"/>
                <a:gd name="connsiteY4" fmla="*/ 593300 h 1112575"/>
                <a:gd name="connsiteX5" fmla="*/ 7322206 w 7841482"/>
                <a:gd name="connsiteY5" fmla="*/ 1112575 h 1112575"/>
                <a:gd name="connsiteX6" fmla="*/ 519275 w 7841482"/>
                <a:gd name="connsiteY6" fmla="*/ 1112574 h 1112575"/>
                <a:gd name="connsiteX7" fmla="*/ 0 w 7841482"/>
                <a:gd name="connsiteY7" fmla="*/ 593299 h 1112575"/>
                <a:gd name="connsiteX8" fmla="*/ 0 w 7841482"/>
                <a:gd name="connsiteY8" fmla="*/ 593300 h 1112575"/>
                <a:gd name="connsiteX0" fmla="*/ 0 w 7841482"/>
                <a:gd name="connsiteY0" fmla="*/ 576065 h 1095340"/>
                <a:gd name="connsiteX1" fmla="*/ 519275 w 7841482"/>
                <a:gd name="connsiteY1" fmla="*/ 56790 h 1095340"/>
                <a:gd name="connsiteX2" fmla="*/ 7322207 w 7841482"/>
                <a:gd name="connsiteY2" fmla="*/ 56790 h 1095340"/>
                <a:gd name="connsiteX3" fmla="*/ 7841482 w 7841482"/>
                <a:gd name="connsiteY3" fmla="*/ 576065 h 1095340"/>
                <a:gd name="connsiteX4" fmla="*/ 7841481 w 7841482"/>
                <a:gd name="connsiteY4" fmla="*/ 576065 h 1095340"/>
                <a:gd name="connsiteX5" fmla="*/ 7322206 w 7841482"/>
                <a:gd name="connsiteY5" fmla="*/ 1095340 h 1095340"/>
                <a:gd name="connsiteX6" fmla="*/ 519275 w 7841482"/>
                <a:gd name="connsiteY6" fmla="*/ 1095339 h 1095340"/>
                <a:gd name="connsiteX7" fmla="*/ 0 w 7841482"/>
                <a:gd name="connsiteY7" fmla="*/ 576064 h 1095340"/>
                <a:gd name="connsiteX8" fmla="*/ 0 w 7841482"/>
                <a:gd name="connsiteY8" fmla="*/ 576065 h 1095340"/>
                <a:gd name="connsiteX0" fmla="*/ 0 w 7841482"/>
                <a:gd name="connsiteY0" fmla="*/ 620769 h 1140044"/>
                <a:gd name="connsiteX1" fmla="*/ 519275 w 7841482"/>
                <a:gd name="connsiteY1" fmla="*/ 101494 h 1140044"/>
                <a:gd name="connsiteX2" fmla="*/ 7322207 w 7841482"/>
                <a:gd name="connsiteY2" fmla="*/ 101494 h 1140044"/>
                <a:gd name="connsiteX3" fmla="*/ 7841482 w 7841482"/>
                <a:gd name="connsiteY3" fmla="*/ 620769 h 1140044"/>
                <a:gd name="connsiteX4" fmla="*/ 7841481 w 7841482"/>
                <a:gd name="connsiteY4" fmla="*/ 620769 h 1140044"/>
                <a:gd name="connsiteX5" fmla="*/ 7322206 w 7841482"/>
                <a:gd name="connsiteY5" fmla="*/ 1140044 h 1140044"/>
                <a:gd name="connsiteX6" fmla="*/ 519275 w 7841482"/>
                <a:gd name="connsiteY6" fmla="*/ 1140043 h 1140044"/>
                <a:gd name="connsiteX7" fmla="*/ 0 w 7841482"/>
                <a:gd name="connsiteY7" fmla="*/ 620768 h 1140044"/>
                <a:gd name="connsiteX8" fmla="*/ 0 w 7841482"/>
                <a:gd name="connsiteY8" fmla="*/ 620769 h 1140044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18963 w 7860445"/>
                <a:gd name="connsiteY0" fmla="*/ 606729 h 1133418"/>
                <a:gd name="connsiteX1" fmla="*/ 538238 w 7860445"/>
                <a:gd name="connsiteY1" fmla="*/ 87454 h 1133418"/>
                <a:gd name="connsiteX2" fmla="*/ 3751513 w 7860445"/>
                <a:gd name="connsiteY2" fmla="*/ 0 h 1133418"/>
                <a:gd name="connsiteX3" fmla="*/ 7341170 w 7860445"/>
                <a:gd name="connsiteY3" fmla="*/ 87454 h 1133418"/>
                <a:gd name="connsiteX4" fmla="*/ 7860445 w 7860445"/>
                <a:gd name="connsiteY4" fmla="*/ 606729 h 1133418"/>
                <a:gd name="connsiteX5" fmla="*/ 7860444 w 7860445"/>
                <a:gd name="connsiteY5" fmla="*/ 606729 h 1133418"/>
                <a:gd name="connsiteX6" fmla="*/ 7341169 w 7860445"/>
                <a:gd name="connsiteY6" fmla="*/ 1126004 h 1133418"/>
                <a:gd name="connsiteX7" fmla="*/ 538238 w 7860445"/>
                <a:gd name="connsiteY7" fmla="*/ 1126003 h 1133418"/>
                <a:gd name="connsiteX8" fmla="*/ 18963 w 7860445"/>
                <a:gd name="connsiteY8" fmla="*/ 606728 h 1133418"/>
                <a:gd name="connsiteX9" fmla="*/ 18963 w 7860445"/>
                <a:gd name="connsiteY9" fmla="*/ 606729 h 11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0445" h="1133418">
                  <a:moveTo>
                    <a:pt x="18963" y="606729"/>
                  </a:moveTo>
                  <a:cubicBezTo>
                    <a:pt x="-85968" y="274971"/>
                    <a:pt x="266440" y="192385"/>
                    <a:pt x="538238" y="87454"/>
                  </a:cubicBezTo>
                  <a:cubicBezTo>
                    <a:pt x="1160330" y="-13667"/>
                    <a:pt x="2542740" y="104931"/>
                    <a:pt x="3751513" y="0"/>
                  </a:cubicBezTo>
                  <a:cubicBezTo>
                    <a:pt x="5230109" y="59960"/>
                    <a:pt x="6656348" y="-13667"/>
                    <a:pt x="7341170" y="87454"/>
                  </a:cubicBezTo>
                  <a:cubicBezTo>
                    <a:pt x="7792850" y="207375"/>
                    <a:pt x="7860445" y="319941"/>
                    <a:pt x="7860445" y="606729"/>
                  </a:cubicBezTo>
                  <a:lnTo>
                    <a:pt x="7860444" y="606729"/>
                  </a:lnTo>
                  <a:cubicBezTo>
                    <a:pt x="7770503" y="878527"/>
                    <a:pt x="7747878" y="1051053"/>
                    <a:pt x="7341169" y="1126004"/>
                  </a:cubicBezTo>
                  <a:cubicBezTo>
                    <a:pt x="5388318" y="991093"/>
                    <a:pt x="1906472" y="1170973"/>
                    <a:pt x="538238" y="1126003"/>
                  </a:cubicBezTo>
                  <a:cubicBezTo>
                    <a:pt x="266441" y="976101"/>
                    <a:pt x="18963" y="893516"/>
                    <a:pt x="18963" y="606728"/>
                  </a:cubicBezTo>
                  <a:lnTo>
                    <a:pt x="18963" y="606729"/>
                  </a:lnTo>
                  <a:close/>
                </a:path>
              </a:pathLst>
            </a:custGeom>
            <a:solidFill>
              <a:srgbClr val="FF9900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860B2F-D7F2-48B1-87FA-F398DD7377F9}"/>
                </a:ext>
              </a:extLst>
            </p:cNvPr>
            <p:cNvSpPr/>
            <p:nvPr/>
          </p:nvSpPr>
          <p:spPr>
            <a:xfrm>
              <a:off x="2448386" y="1845194"/>
              <a:ext cx="9050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兼顧防疫考量又能提升學生運動量的方式，可以這樣做！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45" name="圖片 44">
            <a:extLst>
              <a:ext uri="{FF2B5EF4-FFF2-40B4-BE49-F238E27FC236}">
                <a16:creationId xmlns:a16="http://schemas.microsoft.com/office/drawing/2014/main" id="{A6D679CD-EED7-42B4-B99A-6411BA35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271" y="80193"/>
            <a:ext cx="1298670" cy="159550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654B56-CFA3-462C-B932-250E856B7292}"/>
              </a:ext>
            </a:extLst>
          </p:cNvPr>
          <p:cNvSpPr/>
          <p:nvPr/>
        </p:nvSpPr>
        <p:spPr>
          <a:xfrm>
            <a:off x="15170172" y="1382581"/>
            <a:ext cx="1151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70758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校學生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758C">
                  <a:lumMod val="50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58C1721-CEE0-49D7-B721-B5038228E50B}"/>
              </a:ext>
            </a:extLst>
          </p:cNvPr>
          <p:cNvSpPr/>
          <p:nvPr/>
        </p:nvSpPr>
        <p:spPr>
          <a:xfrm>
            <a:off x="879929" y="2798248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校健促推動人員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758C">
                  <a:lumMod val="50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8E4BC7A-C9FC-4396-BBA1-4A8E44686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10640" y="1069698"/>
            <a:ext cx="1042572" cy="17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5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情境舉例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9ACA9F">
                  <a:lumMod val="75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E44FEF9-939F-4C96-ADFA-D613B88FAD87}"/>
              </a:ext>
            </a:extLst>
          </p:cNvPr>
          <p:cNvSpPr txBox="1"/>
          <p:nvPr/>
        </p:nvSpPr>
        <p:spPr>
          <a:xfrm>
            <a:off x="277188" y="4439033"/>
            <a:ext cx="3060000" cy="3708000"/>
          </a:xfrm>
          <a:prstGeom prst="rect">
            <a:avLst/>
          </a:prstGeom>
          <a:solidFill>
            <a:srgbClr val="FCF2D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該校學生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視力檢查結果不理想，且發現宿舍生使用電腦、手機等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3C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產品時間過長。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BD64E1-CDDE-4836-AF4B-9B7F4AF49389}"/>
              </a:ext>
            </a:extLst>
          </p:cNvPr>
          <p:cNvSpPr txBox="1"/>
          <p:nvPr/>
        </p:nvSpPr>
        <p:spPr>
          <a:xfrm>
            <a:off x="3641394" y="4439033"/>
            <a:ext cx="3060000" cy="3708000"/>
          </a:xfrm>
          <a:prstGeom prst="rect">
            <a:avLst/>
          </a:prstGeom>
          <a:solidFill>
            <a:srgbClr val="FCF2D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評估對學生的重要性後，決定優先推動有關促進良好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3C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產品使用習慣的行動方案。</a:t>
            </a:r>
          </a:p>
        </p:txBody>
      </p: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1D11AE47-3409-44FC-9839-67FC73DFBC9A}"/>
              </a:ext>
            </a:extLst>
          </p:cNvPr>
          <p:cNvSpPr/>
          <p:nvPr/>
        </p:nvSpPr>
        <p:spPr>
          <a:xfrm>
            <a:off x="508705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盤點學校資源、需求及現況</a:t>
            </a:r>
          </a:p>
        </p:txBody>
      </p:sp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9491088C-F88B-4076-851E-D7618759F8C7}"/>
              </a:ext>
            </a:extLst>
          </p:cNvPr>
          <p:cNvSpPr/>
          <p:nvPr/>
        </p:nvSpPr>
        <p:spPr>
          <a:xfrm>
            <a:off x="3297332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A2DD5E67-88B7-4A94-B9D3-EF705E28EC7A}"/>
              </a:ext>
            </a:extLst>
          </p:cNvPr>
          <p:cNvSpPr/>
          <p:nvPr/>
        </p:nvSpPr>
        <p:spPr>
          <a:xfrm>
            <a:off x="3872311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54" tIns="45954" rIns="45954" bIns="45954" numCol="1" spcCol="1270" anchor="ctr" anchorCtr="0">
            <a:noAutofit/>
          </a:bodyPr>
          <a:lstStyle/>
          <a:p>
            <a:pPr marL="0" marR="0" lvl="0" indent="0" algn="ctr" defTabSz="44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4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依重要性排序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4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1BD9EEB1-DCF9-49FD-8508-F7EDB051D2EC}"/>
              </a:ext>
            </a:extLst>
          </p:cNvPr>
          <p:cNvSpPr/>
          <p:nvPr/>
        </p:nvSpPr>
        <p:spPr>
          <a:xfrm>
            <a:off x="6660938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A882AAFF-68DA-4FC9-B96C-EFCFCDCBE042}"/>
              </a:ext>
            </a:extLst>
          </p:cNvPr>
          <p:cNvSpPr/>
          <p:nvPr/>
        </p:nvSpPr>
        <p:spPr>
          <a:xfrm>
            <a:off x="7235917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決定推動面向及主題</a:t>
            </a:r>
          </a:p>
        </p:txBody>
      </p: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5F64FDB6-3B95-431C-B747-1D29E7FDAB08}"/>
              </a:ext>
            </a:extLst>
          </p:cNvPr>
          <p:cNvSpPr/>
          <p:nvPr/>
        </p:nvSpPr>
        <p:spPr>
          <a:xfrm>
            <a:off x="10024544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手繪多邊形: 圖案 32">
            <a:extLst>
              <a:ext uri="{FF2B5EF4-FFF2-40B4-BE49-F238E27FC236}">
                <a16:creationId xmlns:a16="http://schemas.microsoft.com/office/drawing/2014/main" id="{7B98C005-B8BB-46CF-9D56-79D8893B7AF9}"/>
              </a:ext>
            </a:extLst>
          </p:cNvPr>
          <p:cNvSpPr/>
          <p:nvPr/>
        </p:nvSpPr>
        <p:spPr>
          <a:xfrm>
            <a:off x="10599523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確認合作單位及推動策略</a:t>
            </a: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2E42636A-61B7-44FF-AFA4-BA3D43419C45}"/>
              </a:ext>
            </a:extLst>
          </p:cNvPr>
          <p:cNvSpPr/>
          <p:nvPr/>
        </p:nvSpPr>
        <p:spPr>
          <a:xfrm>
            <a:off x="13388150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35" name="手繪多邊形: 圖案 34">
            <a:extLst>
              <a:ext uri="{FF2B5EF4-FFF2-40B4-BE49-F238E27FC236}">
                <a16:creationId xmlns:a16="http://schemas.microsoft.com/office/drawing/2014/main" id="{AE91AFE7-DAAA-465D-A978-A46A89DBC21E}"/>
              </a:ext>
            </a:extLst>
          </p:cNvPr>
          <p:cNvSpPr/>
          <p:nvPr/>
        </p:nvSpPr>
        <p:spPr>
          <a:xfrm>
            <a:off x="13963129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決定行動方案及分工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D09F883-7C61-4B92-91C7-FFEFAC4FA001}"/>
              </a:ext>
            </a:extLst>
          </p:cNvPr>
          <p:cNvSpPr txBox="1"/>
          <p:nvPr/>
        </p:nvSpPr>
        <p:spPr>
          <a:xfrm>
            <a:off x="10367406" y="4439034"/>
            <a:ext cx="3060000" cy="3708000"/>
          </a:xfrm>
          <a:prstGeom prst="rect">
            <a:avLst/>
          </a:prstGeom>
          <a:solidFill>
            <a:srgbClr val="FCF2D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與學校宿舍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合作，結合「學校社會環境」及「健康服務」推動策略，評估學生的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3C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產品使用習慣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，並成立宿舍健康生活習慣團體。</a:t>
            </a:r>
            <a:endParaRPr kumimoji="0" lang="en-US" altLang="zh-TW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D42FE78-F1AA-4AED-9A0D-6EF25BAF4C24}"/>
              </a:ext>
            </a:extLst>
          </p:cNvPr>
          <p:cNvSpPr txBox="1"/>
          <p:nvPr/>
        </p:nvSpPr>
        <p:spPr>
          <a:xfrm>
            <a:off x="13731612" y="4439036"/>
            <a:ext cx="3060000" cy="3708000"/>
          </a:xfrm>
          <a:prstGeom prst="rect">
            <a:avLst/>
          </a:prstGeom>
          <a:solidFill>
            <a:srgbClr val="FCF2D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3C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產品使用習慣網路問卷，供全校師生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填寫，評估出使用習慣較差的宿舍生，可加入健康生活習慣團體，讓宿舍生間彼此鼓勵、養成好習慣。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F7B07EF-58A3-4A5B-99AC-355FD1DFA2A0}"/>
              </a:ext>
            </a:extLst>
          </p:cNvPr>
          <p:cNvSpPr txBox="1"/>
          <p:nvPr/>
        </p:nvSpPr>
        <p:spPr>
          <a:xfrm>
            <a:off x="7004400" y="4439034"/>
            <a:ext cx="3060000" cy="3708000"/>
          </a:xfrm>
          <a:prstGeom prst="rect">
            <a:avLst/>
          </a:prstGeom>
          <a:solidFill>
            <a:srgbClr val="FCF2D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參考大專校院健康體位推動策略架構後， 選擇最貼近目標的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「良好睡眠」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面向中的「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產品正確使用」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主題執行。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D9298BD-9BA7-4705-8F00-8D075A2F901E}"/>
              </a:ext>
            </a:extLst>
          </p:cNvPr>
          <p:cNvGrpSpPr/>
          <p:nvPr/>
        </p:nvGrpSpPr>
        <p:grpSpPr>
          <a:xfrm>
            <a:off x="3714235" y="526704"/>
            <a:ext cx="12196326" cy="1868308"/>
            <a:chOff x="2418042" y="1502799"/>
            <a:chExt cx="12196326" cy="18683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矩形: 圓角 10">
              <a:extLst>
                <a:ext uri="{FF2B5EF4-FFF2-40B4-BE49-F238E27FC236}">
                  <a16:creationId xmlns:a16="http://schemas.microsoft.com/office/drawing/2014/main" id="{E24CC4A8-F9FA-4088-95D8-A3A6778CC710}"/>
                </a:ext>
              </a:extLst>
            </p:cNvPr>
            <p:cNvSpPr/>
            <p:nvPr/>
          </p:nvSpPr>
          <p:spPr>
            <a:xfrm>
              <a:off x="2576118" y="1502799"/>
              <a:ext cx="12038250" cy="1438900"/>
            </a:xfrm>
            <a:custGeom>
              <a:avLst/>
              <a:gdLst>
                <a:gd name="connsiteX0" fmla="*/ 0 w 7841481"/>
                <a:gd name="connsiteY0" fmla="*/ 519275 h 1038549"/>
                <a:gd name="connsiteX1" fmla="*/ 519275 w 7841481"/>
                <a:gd name="connsiteY1" fmla="*/ 0 h 1038549"/>
                <a:gd name="connsiteX2" fmla="*/ 7322207 w 7841481"/>
                <a:gd name="connsiteY2" fmla="*/ 0 h 1038549"/>
                <a:gd name="connsiteX3" fmla="*/ 7841482 w 7841481"/>
                <a:gd name="connsiteY3" fmla="*/ 519275 h 1038549"/>
                <a:gd name="connsiteX4" fmla="*/ 7841481 w 7841481"/>
                <a:gd name="connsiteY4" fmla="*/ 519275 h 1038549"/>
                <a:gd name="connsiteX5" fmla="*/ 7322206 w 7841481"/>
                <a:gd name="connsiteY5" fmla="*/ 1038550 h 1038549"/>
                <a:gd name="connsiteX6" fmla="*/ 519275 w 7841481"/>
                <a:gd name="connsiteY6" fmla="*/ 1038549 h 1038549"/>
                <a:gd name="connsiteX7" fmla="*/ 0 w 7841481"/>
                <a:gd name="connsiteY7" fmla="*/ 519274 h 1038549"/>
                <a:gd name="connsiteX8" fmla="*/ 0 w 7841481"/>
                <a:gd name="connsiteY8" fmla="*/ 519275 h 1038549"/>
                <a:gd name="connsiteX0" fmla="*/ 0 w 7841482"/>
                <a:gd name="connsiteY0" fmla="*/ 519275 h 1038550"/>
                <a:gd name="connsiteX1" fmla="*/ 519275 w 7841482"/>
                <a:gd name="connsiteY1" fmla="*/ 0 h 1038550"/>
                <a:gd name="connsiteX2" fmla="*/ 7322207 w 7841482"/>
                <a:gd name="connsiteY2" fmla="*/ 0 h 1038550"/>
                <a:gd name="connsiteX3" fmla="*/ 7841482 w 7841482"/>
                <a:gd name="connsiteY3" fmla="*/ 519275 h 1038550"/>
                <a:gd name="connsiteX4" fmla="*/ 7841481 w 7841482"/>
                <a:gd name="connsiteY4" fmla="*/ 519275 h 1038550"/>
                <a:gd name="connsiteX5" fmla="*/ 7322206 w 7841482"/>
                <a:gd name="connsiteY5" fmla="*/ 1038550 h 1038550"/>
                <a:gd name="connsiteX6" fmla="*/ 519275 w 7841482"/>
                <a:gd name="connsiteY6" fmla="*/ 1038549 h 1038550"/>
                <a:gd name="connsiteX7" fmla="*/ 0 w 7841482"/>
                <a:gd name="connsiteY7" fmla="*/ 519274 h 1038550"/>
                <a:gd name="connsiteX8" fmla="*/ 0 w 7841482"/>
                <a:gd name="connsiteY8" fmla="*/ 519275 h 1038550"/>
                <a:gd name="connsiteX0" fmla="*/ 0 w 7841482"/>
                <a:gd name="connsiteY0" fmla="*/ 572573 h 1091848"/>
                <a:gd name="connsiteX1" fmla="*/ 519275 w 7841482"/>
                <a:gd name="connsiteY1" fmla="*/ 53298 h 1091848"/>
                <a:gd name="connsiteX2" fmla="*/ 7322207 w 7841482"/>
                <a:gd name="connsiteY2" fmla="*/ 53298 h 1091848"/>
                <a:gd name="connsiteX3" fmla="*/ 7841482 w 7841482"/>
                <a:gd name="connsiteY3" fmla="*/ 572573 h 1091848"/>
                <a:gd name="connsiteX4" fmla="*/ 7841481 w 7841482"/>
                <a:gd name="connsiteY4" fmla="*/ 572573 h 1091848"/>
                <a:gd name="connsiteX5" fmla="*/ 7322206 w 7841482"/>
                <a:gd name="connsiteY5" fmla="*/ 1091848 h 1091848"/>
                <a:gd name="connsiteX6" fmla="*/ 519275 w 7841482"/>
                <a:gd name="connsiteY6" fmla="*/ 1091847 h 1091848"/>
                <a:gd name="connsiteX7" fmla="*/ 0 w 7841482"/>
                <a:gd name="connsiteY7" fmla="*/ 572572 h 1091848"/>
                <a:gd name="connsiteX8" fmla="*/ 0 w 7841482"/>
                <a:gd name="connsiteY8" fmla="*/ 572573 h 1091848"/>
                <a:gd name="connsiteX0" fmla="*/ 0 w 7841482"/>
                <a:gd name="connsiteY0" fmla="*/ 555548 h 1074823"/>
                <a:gd name="connsiteX1" fmla="*/ 519275 w 7841482"/>
                <a:gd name="connsiteY1" fmla="*/ 36273 h 1074823"/>
                <a:gd name="connsiteX2" fmla="*/ 7322207 w 7841482"/>
                <a:gd name="connsiteY2" fmla="*/ 36273 h 1074823"/>
                <a:gd name="connsiteX3" fmla="*/ 7841482 w 7841482"/>
                <a:gd name="connsiteY3" fmla="*/ 555548 h 1074823"/>
                <a:gd name="connsiteX4" fmla="*/ 7841481 w 7841482"/>
                <a:gd name="connsiteY4" fmla="*/ 555548 h 1074823"/>
                <a:gd name="connsiteX5" fmla="*/ 7322206 w 7841482"/>
                <a:gd name="connsiteY5" fmla="*/ 1074823 h 1074823"/>
                <a:gd name="connsiteX6" fmla="*/ 519275 w 7841482"/>
                <a:gd name="connsiteY6" fmla="*/ 1074822 h 1074823"/>
                <a:gd name="connsiteX7" fmla="*/ 0 w 7841482"/>
                <a:gd name="connsiteY7" fmla="*/ 555547 h 1074823"/>
                <a:gd name="connsiteX8" fmla="*/ 0 w 7841482"/>
                <a:gd name="connsiteY8" fmla="*/ 555548 h 1074823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93300 h 1112575"/>
                <a:gd name="connsiteX1" fmla="*/ 519275 w 7841482"/>
                <a:gd name="connsiteY1" fmla="*/ 74025 h 1112575"/>
                <a:gd name="connsiteX2" fmla="*/ 7322207 w 7841482"/>
                <a:gd name="connsiteY2" fmla="*/ 74025 h 1112575"/>
                <a:gd name="connsiteX3" fmla="*/ 7841482 w 7841482"/>
                <a:gd name="connsiteY3" fmla="*/ 593300 h 1112575"/>
                <a:gd name="connsiteX4" fmla="*/ 7841481 w 7841482"/>
                <a:gd name="connsiteY4" fmla="*/ 593300 h 1112575"/>
                <a:gd name="connsiteX5" fmla="*/ 7322206 w 7841482"/>
                <a:gd name="connsiteY5" fmla="*/ 1112575 h 1112575"/>
                <a:gd name="connsiteX6" fmla="*/ 519275 w 7841482"/>
                <a:gd name="connsiteY6" fmla="*/ 1112574 h 1112575"/>
                <a:gd name="connsiteX7" fmla="*/ 0 w 7841482"/>
                <a:gd name="connsiteY7" fmla="*/ 593299 h 1112575"/>
                <a:gd name="connsiteX8" fmla="*/ 0 w 7841482"/>
                <a:gd name="connsiteY8" fmla="*/ 593300 h 1112575"/>
                <a:gd name="connsiteX0" fmla="*/ 0 w 7841482"/>
                <a:gd name="connsiteY0" fmla="*/ 576065 h 1095340"/>
                <a:gd name="connsiteX1" fmla="*/ 519275 w 7841482"/>
                <a:gd name="connsiteY1" fmla="*/ 56790 h 1095340"/>
                <a:gd name="connsiteX2" fmla="*/ 7322207 w 7841482"/>
                <a:gd name="connsiteY2" fmla="*/ 56790 h 1095340"/>
                <a:gd name="connsiteX3" fmla="*/ 7841482 w 7841482"/>
                <a:gd name="connsiteY3" fmla="*/ 576065 h 1095340"/>
                <a:gd name="connsiteX4" fmla="*/ 7841481 w 7841482"/>
                <a:gd name="connsiteY4" fmla="*/ 576065 h 1095340"/>
                <a:gd name="connsiteX5" fmla="*/ 7322206 w 7841482"/>
                <a:gd name="connsiteY5" fmla="*/ 1095340 h 1095340"/>
                <a:gd name="connsiteX6" fmla="*/ 519275 w 7841482"/>
                <a:gd name="connsiteY6" fmla="*/ 1095339 h 1095340"/>
                <a:gd name="connsiteX7" fmla="*/ 0 w 7841482"/>
                <a:gd name="connsiteY7" fmla="*/ 576064 h 1095340"/>
                <a:gd name="connsiteX8" fmla="*/ 0 w 7841482"/>
                <a:gd name="connsiteY8" fmla="*/ 576065 h 1095340"/>
                <a:gd name="connsiteX0" fmla="*/ 0 w 7841482"/>
                <a:gd name="connsiteY0" fmla="*/ 620769 h 1140044"/>
                <a:gd name="connsiteX1" fmla="*/ 519275 w 7841482"/>
                <a:gd name="connsiteY1" fmla="*/ 101494 h 1140044"/>
                <a:gd name="connsiteX2" fmla="*/ 7322207 w 7841482"/>
                <a:gd name="connsiteY2" fmla="*/ 101494 h 1140044"/>
                <a:gd name="connsiteX3" fmla="*/ 7841482 w 7841482"/>
                <a:gd name="connsiteY3" fmla="*/ 620769 h 1140044"/>
                <a:gd name="connsiteX4" fmla="*/ 7841481 w 7841482"/>
                <a:gd name="connsiteY4" fmla="*/ 620769 h 1140044"/>
                <a:gd name="connsiteX5" fmla="*/ 7322206 w 7841482"/>
                <a:gd name="connsiteY5" fmla="*/ 1140044 h 1140044"/>
                <a:gd name="connsiteX6" fmla="*/ 519275 w 7841482"/>
                <a:gd name="connsiteY6" fmla="*/ 1140043 h 1140044"/>
                <a:gd name="connsiteX7" fmla="*/ 0 w 7841482"/>
                <a:gd name="connsiteY7" fmla="*/ 620768 h 1140044"/>
                <a:gd name="connsiteX8" fmla="*/ 0 w 7841482"/>
                <a:gd name="connsiteY8" fmla="*/ 620769 h 1140044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18963 w 7860445"/>
                <a:gd name="connsiteY0" fmla="*/ 606729 h 1133418"/>
                <a:gd name="connsiteX1" fmla="*/ 538238 w 7860445"/>
                <a:gd name="connsiteY1" fmla="*/ 87454 h 1133418"/>
                <a:gd name="connsiteX2" fmla="*/ 3751513 w 7860445"/>
                <a:gd name="connsiteY2" fmla="*/ 0 h 1133418"/>
                <a:gd name="connsiteX3" fmla="*/ 7341170 w 7860445"/>
                <a:gd name="connsiteY3" fmla="*/ 87454 h 1133418"/>
                <a:gd name="connsiteX4" fmla="*/ 7860445 w 7860445"/>
                <a:gd name="connsiteY4" fmla="*/ 606729 h 1133418"/>
                <a:gd name="connsiteX5" fmla="*/ 7860444 w 7860445"/>
                <a:gd name="connsiteY5" fmla="*/ 606729 h 1133418"/>
                <a:gd name="connsiteX6" fmla="*/ 7341169 w 7860445"/>
                <a:gd name="connsiteY6" fmla="*/ 1126004 h 1133418"/>
                <a:gd name="connsiteX7" fmla="*/ 538238 w 7860445"/>
                <a:gd name="connsiteY7" fmla="*/ 1126003 h 1133418"/>
                <a:gd name="connsiteX8" fmla="*/ 18963 w 7860445"/>
                <a:gd name="connsiteY8" fmla="*/ 606728 h 1133418"/>
                <a:gd name="connsiteX9" fmla="*/ 18963 w 7860445"/>
                <a:gd name="connsiteY9" fmla="*/ 606729 h 11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0445" h="1133418">
                  <a:moveTo>
                    <a:pt x="18963" y="606729"/>
                  </a:moveTo>
                  <a:cubicBezTo>
                    <a:pt x="-85968" y="274971"/>
                    <a:pt x="266440" y="192385"/>
                    <a:pt x="538238" y="87454"/>
                  </a:cubicBezTo>
                  <a:cubicBezTo>
                    <a:pt x="1160330" y="-13667"/>
                    <a:pt x="2542740" y="104931"/>
                    <a:pt x="3751513" y="0"/>
                  </a:cubicBezTo>
                  <a:cubicBezTo>
                    <a:pt x="5230109" y="59960"/>
                    <a:pt x="6656348" y="-13667"/>
                    <a:pt x="7341170" y="87454"/>
                  </a:cubicBezTo>
                  <a:cubicBezTo>
                    <a:pt x="7792850" y="207375"/>
                    <a:pt x="7860445" y="319941"/>
                    <a:pt x="7860445" y="606729"/>
                  </a:cubicBezTo>
                  <a:lnTo>
                    <a:pt x="7860444" y="606729"/>
                  </a:lnTo>
                  <a:cubicBezTo>
                    <a:pt x="7770503" y="878527"/>
                    <a:pt x="7747878" y="1051053"/>
                    <a:pt x="7341169" y="1126004"/>
                  </a:cubicBezTo>
                  <a:cubicBezTo>
                    <a:pt x="5388318" y="991093"/>
                    <a:pt x="1906472" y="1170973"/>
                    <a:pt x="538238" y="1126003"/>
                  </a:cubicBezTo>
                  <a:cubicBezTo>
                    <a:pt x="266441" y="976101"/>
                    <a:pt x="18963" y="893516"/>
                    <a:pt x="18963" y="606728"/>
                  </a:cubicBezTo>
                  <a:lnTo>
                    <a:pt x="18963" y="6067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22B04B94-D2B9-4B7B-B17B-A939795D60F4}"/>
                </a:ext>
              </a:extLst>
            </p:cNvPr>
            <p:cNvSpPr txBox="1"/>
            <p:nvPr/>
          </p:nvSpPr>
          <p:spPr>
            <a:xfrm>
              <a:off x="3622178" y="1745195"/>
              <a:ext cx="108702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學校宿舍舍監說學生過度使用</a:t>
              </a:r>
              <a:r>
                <a:rPr lang="en-US" altLang="zh-TW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3C</a:t>
              </a: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產品的狀況嚴重，</a:t>
              </a:r>
              <a:endPara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想改善學生的使用習慣，可以這麼做</a:t>
              </a:r>
              <a:r>
                <a:rPr lang="en-US" altLang="zh-TW" sz="3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90E484F-27E6-4B96-A2E2-D1AFD537C78E}"/>
                </a:ext>
              </a:extLst>
            </p:cNvPr>
            <p:cNvSpPr/>
            <p:nvPr/>
          </p:nvSpPr>
          <p:spPr>
            <a:xfrm>
              <a:off x="2418042" y="2969979"/>
              <a:ext cx="2408271" cy="4011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>
                  <a:solidFill>
                    <a:srgbClr val="70758C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758C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校健促推動人員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  <p:sp>
        <p:nvSpPr>
          <p:cNvPr id="30" name="投影片編號版面配置區 2">
            <a:extLst>
              <a:ext uri="{FF2B5EF4-FFF2-40B4-BE49-F238E27FC236}">
                <a16:creationId xmlns:a16="http://schemas.microsoft.com/office/drawing/2014/main" id="{D3599B60-5B70-4624-B3B2-E56D8C40F1F6}"/>
              </a:ext>
            </a:extLst>
          </p:cNvPr>
          <p:cNvSpPr txBox="1">
            <a:spLocks/>
          </p:cNvSpPr>
          <p:nvPr/>
        </p:nvSpPr>
        <p:spPr>
          <a:xfrm>
            <a:off x="12979400" y="9112251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sz="16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78B9960B-CBF2-4F93-BF1C-BCE5E22B0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94"/>
          <a:stretch/>
        </p:blipFill>
        <p:spPr>
          <a:xfrm>
            <a:off x="4070432" y="229155"/>
            <a:ext cx="1614460" cy="18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2EAB717-D575-4163-A108-9D32F2E814BD}"/>
              </a:ext>
            </a:extLst>
          </p:cNvPr>
          <p:cNvGrpSpPr/>
          <p:nvPr/>
        </p:nvGrpSpPr>
        <p:grpSpPr>
          <a:xfrm>
            <a:off x="4641093" y="580735"/>
            <a:ext cx="8574962" cy="905761"/>
            <a:chOff x="6469278" y="454462"/>
            <a:chExt cx="9447738" cy="905761"/>
          </a:xfrm>
          <a:solidFill>
            <a:schemeClr val="accent1">
              <a:lumMod val="75000"/>
            </a:schemeClr>
          </a:solidFill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DB15ADD1-8370-4169-AC42-1E7782F79559}"/>
                </a:ext>
              </a:extLst>
            </p:cNvPr>
            <p:cNvSpPr/>
            <p:nvPr/>
          </p:nvSpPr>
          <p:spPr>
            <a:xfrm flipH="1">
              <a:off x="6469278" y="454462"/>
              <a:ext cx="9447738" cy="905761"/>
            </a:xfrm>
            <a:custGeom>
              <a:avLst/>
              <a:gdLst>
                <a:gd name="connsiteX0" fmla="*/ 0 w 7841481"/>
                <a:gd name="connsiteY0" fmla="*/ 519275 h 1038549"/>
                <a:gd name="connsiteX1" fmla="*/ 519275 w 7841481"/>
                <a:gd name="connsiteY1" fmla="*/ 0 h 1038549"/>
                <a:gd name="connsiteX2" fmla="*/ 7322207 w 7841481"/>
                <a:gd name="connsiteY2" fmla="*/ 0 h 1038549"/>
                <a:gd name="connsiteX3" fmla="*/ 7841482 w 7841481"/>
                <a:gd name="connsiteY3" fmla="*/ 519275 h 1038549"/>
                <a:gd name="connsiteX4" fmla="*/ 7841481 w 7841481"/>
                <a:gd name="connsiteY4" fmla="*/ 519275 h 1038549"/>
                <a:gd name="connsiteX5" fmla="*/ 7322206 w 7841481"/>
                <a:gd name="connsiteY5" fmla="*/ 1038550 h 1038549"/>
                <a:gd name="connsiteX6" fmla="*/ 519275 w 7841481"/>
                <a:gd name="connsiteY6" fmla="*/ 1038549 h 1038549"/>
                <a:gd name="connsiteX7" fmla="*/ 0 w 7841481"/>
                <a:gd name="connsiteY7" fmla="*/ 519274 h 1038549"/>
                <a:gd name="connsiteX8" fmla="*/ 0 w 7841481"/>
                <a:gd name="connsiteY8" fmla="*/ 519275 h 1038549"/>
                <a:gd name="connsiteX0" fmla="*/ 0 w 7841482"/>
                <a:gd name="connsiteY0" fmla="*/ 519275 h 1038550"/>
                <a:gd name="connsiteX1" fmla="*/ 519275 w 7841482"/>
                <a:gd name="connsiteY1" fmla="*/ 0 h 1038550"/>
                <a:gd name="connsiteX2" fmla="*/ 7322207 w 7841482"/>
                <a:gd name="connsiteY2" fmla="*/ 0 h 1038550"/>
                <a:gd name="connsiteX3" fmla="*/ 7841482 w 7841482"/>
                <a:gd name="connsiteY3" fmla="*/ 519275 h 1038550"/>
                <a:gd name="connsiteX4" fmla="*/ 7841481 w 7841482"/>
                <a:gd name="connsiteY4" fmla="*/ 519275 h 1038550"/>
                <a:gd name="connsiteX5" fmla="*/ 7322206 w 7841482"/>
                <a:gd name="connsiteY5" fmla="*/ 1038550 h 1038550"/>
                <a:gd name="connsiteX6" fmla="*/ 519275 w 7841482"/>
                <a:gd name="connsiteY6" fmla="*/ 1038549 h 1038550"/>
                <a:gd name="connsiteX7" fmla="*/ 0 w 7841482"/>
                <a:gd name="connsiteY7" fmla="*/ 519274 h 1038550"/>
                <a:gd name="connsiteX8" fmla="*/ 0 w 7841482"/>
                <a:gd name="connsiteY8" fmla="*/ 519275 h 1038550"/>
                <a:gd name="connsiteX0" fmla="*/ 0 w 7841482"/>
                <a:gd name="connsiteY0" fmla="*/ 572573 h 1091848"/>
                <a:gd name="connsiteX1" fmla="*/ 519275 w 7841482"/>
                <a:gd name="connsiteY1" fmla="*/ 53298 h 1091848"/>
                <a:gd name="connsiteX2" fmla="*/ 7322207 w 7841482"/>
                <a:gd name="connsiteY2" fmla="*/ 53298 h 1091848"/>
                <a:gd name="connsiteX3" fmla="*/ 7841482 w 7841482"/>
                <a:gd name="connsiteY3" fmla="*/ 572573 h 1091848"/>
                <a:gd name="connsiteX4" fmla="*/ 7841481 w 7841482"/>
                <a:gd name="connsiteY4" fmla="*/ 572573 h 1091848"/>
                <a:gd name="connsiteX5" fmla="*/ 7322206 w 7841482"/>
                <a:gd name="connsiteY5" fmla="*/ 1091848 h 1091848"/>
                <a:gd name="connsiteX6" fmla="*/ 519275 w 7841482"/>
                <a:gd name="connsiteY6" fmla="*/ 1091847 h 1091848"/>
                <a:gd name="connsiteX7" fmla="*/ 0 w 7841482"/>
                <a:gd name="connsiteY7" fmla="*/ 572572 h 1091848"/>
                <a:gd name="connsiteX8" fmla="*/ 0 w 7841482"/>
                <a:gd name="connsiteY8" fmla="*/ 572573 h 1091848"/>
                <a:gd name="connsiteX0" fmla="*/ 0 w 7841482"/>
                <a:gd name="connsiteY0" fmla="*/ 555548 h 1074823"/>
                <a:gd name="connsiteX1" fmla="*/ 519275 w 7841482"/>
                <a:gd name="connsiteY1" fmla="*/ 36273 h 1074823"/>
                <a:gd name="connsiteX2" fmla="*/ 7322207 w 7841482"/>
                <a:gd name="connsiteY2" fmla="*/ 36273 h 1074823"/>
                <a:gd name="connsiteX3" fmla="*/ 7841482 w 7841482"/>
                <a:gd name="connsiteY3" fmla="*/ 555548 h 1074823"/>
                <a:gd name="connsiteX4" fmla="*/ 7841481 w 7841482"/>
                <a:gd name="connsiteY4" fmla="*/ 555548 h 1074823"/>
                <a:gd name="connsiteX5" fmla="*/ 7322206 w 7841482"/>
                <a:gd name="connsiteY5" fmla="*/ 1074823 h 1074823"/>
                <a:gd name="connsiteX6" fmla="*/ 519275 w 7841482"/>
                <a:gd name="connsiteY6" fmla="*/ 1074822 h 1074823"/>
                <a:gd name="connsiteX7" fmla="*/ 0 w 7841482"/>
                <a:gd name="connsiteY7" fmla="*/ 555547 h 1074823"/>
                <a:gd name="connsiteX8" fmla="*/ 0 w 7841482"/>
                <a:gd name="connsiteY8" fmla="*/ 555548 h 1074823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93300 h 1112575"/>
                <a:gd name="connsiteX1" fmla="*/ 519275 w 7841482"/>
                <a:gd name="connsiteY1" fmla="*/ 74025 h 1112575"/>
                <a:gd name="connsiteX2" fmla="*/ 7322207 w 7841482"/>
                <a:gd name="connsiteY2" fmla="*/ 74025 h 1112575"/>
                <a:gd name="connsiteX3" fmla="*/ 7841482 w 7841482"/>
                <a:gd name="connsiteY3" fmla="*/ 593300 h 1112575"/>
                <a:gd name="connsiteX4" fmla="*/ 7841481 w 7841482"/>
                <a:gd name="connsiteY4" fmla="*/ 593300 h 1112575"/>
                <a:gd name="connsiteX5" fmla="*/ 7322206 w 7841482"/>
                <a:gd name="connsiteY5" fmla="*/ 1112575 h 1112575"/>
                <a:gd name="connsiteX6" fmla="*/ 519275 w 7841482"/>
                <a:gd name="connsiteY6" fmla="*/ 1112574 h 1112575"/>
                <a:gd name="connsiteX7" fmla="*/ 0 w 7841482"/>
                <a:gd name="connsiteY7" fmla="*/ 593299 h 1112575"/>
                <a:gd name="connsiteX8" fmla="*/ 0 w 7841482"/>
                <a:gd name="connsiteY8" fmla="*/ 593300 h 1112575"/>
                <a:gd name="connsiteX0" fmla="*/ 0 w 7841482"/>
                <a:gd name="connsiteY0" fmla="*/ 576065 h 1095340"/>
                <a:gd name="connsiteX1" fmla="*/ 519275 w 7841482"/>
                <a:gd name="connsiteY1" fmla="*/ 56790 h 1095340"/>
                <a:gd name="connsiteX2" fmla="*/ 7322207 w 7841482"/>
                <a:gd name="connsiteY2" fmla="*/ 56790 h 1095340"/>
                <a:gd name="connsiteX3" fmla="*/ 7841482 w 7841482"/>
                <a:gd name="connsiteY3" fmla="*/ 576065 h 1095340"/>
                <a:gd name="connsiteX4" fmla="*/ 7841481 w 7841482"/>
                <a:gd name="connsiteY4" fmla="*/ 576065 h 1095340"/>
                <a:gd name="connsiteX5" fmla="*/ 7322206 w 7841482"/>
                <a:gd name="connsiteY5" fmla="*/ 1095340 h 1095340"/>
                <a:gd name="connsiteX6" fmla="*/ 519275 w 7841482"/>
                <a:gd name="connsiteY6" fmla="*/ 1095339 h 1095340"/>
                <a:gd name="connsiteX7" fmla="*/ 0 w 7841482"/>
                <a:gd name="connsiteY7" fmla="*/ 576064 h 1095340"/>
                <a:gd name="connsiteX8" fmla="*/ 0 w 7841482"/>
                <a:gd name="connsiteY8" fmla="*/ 576065 h 1095340"/>
                <a:gd name="connsiteX0" fmla="*/ 0 w 7841482"/>
                <a:gd name="connsiteY0" fmla="*/ 620769 h 1140044"/>
                <a:gd name="connsiteX1" fmla="*/ 519275 w 7841482"/>
                <a:gd name="connsiteY1" fmla="*/ 101494 h 1140044"/>
                <a:gd name="connsiteX2" fmla="*/ 7322207 w 7841482"/>
                <a:gd name="connsiteY2" fmla="*/ 101494 h 1140044"/>
                <a:gd name="connsiteX3" fmla="*/ 7841482 w 7841482"/>
                <a:gd name="connsiteY3" fmla="*/ 620769 h 1140044"/>
                <a:gd name="connsiteX4" fmla="*/ 7841481 w 7841482"/>
                <a:gd name="connsiteY4" fmla="*/ 620769 h 1140044"/>
                <a:gd name="connsiteX5" fmla="*/ 7322206 w 7841482"/>
                <a:gd name="connsiteY5" fmla="*/ 1140044 h 1140044"/>
                <a:gd name="connsiteX6" fmla="*/ 519275 w 7841482"/>
                <a:gd name="connsiteY6" fmla="*/ 1140043 h 1140044"/>
                <a:gd name="connsiteX7" fmla="*/ 0 w 7841482"/>
                <a:gd name="connsiteY7" fmla="*/ 620768 h 1140044"/>
                <a:gd name="connsiteX8" fmla="*/ 0 w 7841482"/>
                <a:gd name="connsiteY8" fmla="*/ 620769 h 1140044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18963 w 7860445"/>
                <a:gd name="connsiteY0" fmla="*/ 606729 h 1133418"/>
                <a:gd name="connsiteX1" fmla="*/ 538238 w 7860445"/>
                <a:gd name="connsiteY1" fmla="*/ 87454 h 1133418"/>
                <a:gd name="connsiteX2" fmla="*/ 3751513 w 7860445"/>
                <a:gd name="connsiteY2" fmla="*/ 0 h 1133418"/>
                <a:gd name="connsiteX3" fmla="*/ 7341170 w 7860445"/>
                <a:gd name="connsiteY3" fmla="*/ 87454 h 1133418"/>
                <a:gd name="connsiteX4" fmla="*/ 7860445 w 7860445"/>
                <a:gd name="connsiteY4" fmla="*/ 606729 h 1133418"/>
                <a:gd name="connsiteX5" fmla="*/ 7860444 w 7860445"/>
                <a:gd name="connsiteY5" fmla="*/ 606729 h 1133418"/>
                <a:gd name="connsiteX6" fmla="*/ 7341169 w 7860445"/>
                <a:gd name="connsiteY6" fmla="*/ 1126004 h 1133418"/>
                <a:gd name="connsiteX7" fmla="*/ 538238 w 7860445"/>
                <a:gd name="connsiteY7" fmla="*/ 1126003 h 1133418"/>
                <a:gd name="connsiteX8" fmla="*/ 18963 w 7860445"/>
                <a:gd name="connsiteY8" fmla="*/ 606728 h 1133418"/>
                <a:gd name="connsiteX9" fmla="*/ 18963 w 7860445"/>
                <a:gd name="connsiteY9" fmla="*/ 606729 h 11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0445" h="1133418">
                  <a:moveTo>
                    <a:pt x="18963" y="606729"/>
                  </a:moveTo>
                  <a:cubicBezTo>
                    <a:pt x="-85968" y="274971"/>
                    <a:pt x="266440" y="192385"/>
                    <a:pt x="538238" y="87454"/>
                  </a:cubicBezTo>
                  <a:cubicBezTo>
                    <a:pt x="1160330" y="-13667"/>
                    <a:pt x="2542740" y="104931"/>
                    <a:pt x="3751513" y="0"/>
                  </a:cubicBezTo>
                  <a:cubicBezTo>
                    <a:pt x="5230109" y="59960"/>
                    <a:pt x="6656348" y="-13667"/>
                    <a:pt x="7341170" y="87454"/>
                  </a:cubicBezTo>
                  <a:cubicBezTo>
                    <a:pt x="7792850" y="207375"/>
                    <a:pt x="7860445" y="319941"/>
                    <a:pt x="7860445" y="606729"/>
                  </a:cubicBezTo>
                  <a:lnTo>
                    <a:pt x="7860444" y="606729"/>
                  </a:lnTo>
                  <a:cubicBezTo>
                    <a:pt x="7770503" y="878527"/>
                    <a:pt x="7747878" y="1051053"/>
                    <a:pt x="7341169" y="1126004"/>
                  </a:cubicBezTo>
                  <a:cubicBezTo>
                    <a:pt x="5388318" y="991093"/>
                    <a:pt x="1906472" y="1170973"/>
                    <a:pt x="538238" y="1126003"/>
                  </a:cubicBezTo>
                  <a:cubicBezTo>
                    <a:pt x="266441" y="976101"/>
                    <a:pt x="18963" y="893516"/>
                    <a:pt x="18963" y="606728"/>
                  </a:cubicBezTo>
                  <a:lnTo>
                    <a:pt x="18963" y="6067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672FBC54-4CD8-4D4A-B37F-DA134ABEA6B5}"/>
                </a:ext>
              </a:extLst>
            </p:cNvPr>
            <p:cNvSpPr txBox="1"/>
            <p:nvPr/>
          </p:nvSpPr>
          <p:spPr>
            <a:xfrm>
              <a:off x="6940461" y="623771"/>
              <a:ext cx="8909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3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好想學做菜，但學校沒有相關的課程可修</a:t>
              </a:r>
              <a:endPara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情境舉例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9ACA9F">
                  <a:lumMod val="75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8C7D35B-7353-4E0A-A38C-DB7E3C4EE4A8}"/>
              </a:ext>
            </a:extLst>
          </p:cNvPr>
          <p:cNvGrpSpPr/>
          <p:nvPr/>
        </p:nvGrpSpPr>
        <p:grpSpPr>
          <a:xfrm>
            <a:off x="277188" y="3227641"/>
            <a:ext cx="16514424" cy="6070697"/>
            <a:chOff x="232583" y="2986349"/>
            <a:chExt cx="16514424" cy="6070697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E44FEF9-939F-4C96-ADFA-D613B88FAD87}"/>
                </a:ext>
              </a:extLst>
            </p:cNvPr>
            <p:cNvSpPr txBox="1"/>
            <p:nvPr/>
          </p:nvSpPr>
          <p:spPr>
            <a:xfrm>
              <a:off x="232583" y="4809044"/>
              <a:ext cx="3060000" cy="388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spcAft>
                  <a:spcPts val="1800"/>
                </a:spcAft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該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校不會烹飪的學生比例高，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但無食品、營養相關科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系，因此沒有開設烹飪課程，且無烹飪社團，學生較無修習相關課程的機會。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BBD64E1-CDDE-4836-AF4B-9B7F4AF49389}"/>
                </a:ext>
              </a:extLst>
            </p:cNvPr>
            <p:cNvSpPr txBox="1"/>
            <p:nvPr/>
          </p:nvSpPr>
          <p:spPr>
            <a:xfrm>
              <a:off x="3596789" y="4809044"/>
              <a:ext cx="3060000" cy="424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評估對學生的重要性後，決定優先推動有關提升學生食物製備能力的行動方案。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1D11AE47-3409-44FC-9839-67FC73DFBC9A}"/>
                </a:ext>
              </a:extLst>
            </p:cNvPr>
            <p:cNvSpPr/>
            <p:nvPr/>
          </p:nvSpPr>
          <p:spPr>
            <a:xfrm>
              <a:off x="464100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盤點學校資源、需求及現況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91088C-F88B-4076-851E-D7618759F8C7}"/>
                </a:ext>
              </a:extLst>
            </p:cNvPr>
            <p:cNvSpPr/>
            <p:nvPr/>
          </p:nvSpPr>
          <p:spPr>
            <a:xfrm>
              <a:off x="3252727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A2DD5E67-88B7-4A94-B9D3-EF705E28EC7A}"/>
                </a:ext>
              </a:extLst>
            </p:cNvPr>
            <p:cNvSpPr/>
            <p:nvPr/>
          </p:nvSpPr>
          <p:spPr>
            <a:xfrm>
              <a:off x="3827706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54" tIns="45954" rIns="45954" bIns="45954" numCol="1" spcCol="1270" anchor="ctr" anchorCtr="0">
              <a:noAutofit/>
            </a:bodyPr>
            <a:lstStyle/>
            <a:p>
              <a:pPr marL="0" marR="0" lvl="0" indent="0" algn="ctr" defTabSz="44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4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依重要性排序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4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1BD9EEB1-DCF9-49FD-8508-F7EDB051D2EC}"/>
                </a:ext>
              </a:extLst>
            </p:cNvPr>
            <p:cNvSpPr/>
            <p:nvPr/>
          </p:nvSpPr>
          <p:spPr>
            <a:xfrm>
              <a:off x="6616333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A882AAFF-68DA-4FC9-B96C-EFCFCDCBE042}"/>
                </a:ext>
              </a:extLst>
            </p:cNvPr>
            <p:cNvSpPr/>
            <p:nvPr/>
          </p:nvSpPr>
          <p:spPr>
            <a:xfrm>
              <a:off x="7191312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決定推動面向及主題</a:t>
              </a:r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5F64FDB6-3B95-431C-B747-1D29E7FDAB08}"/>
                </a:ext>
              </a:extLst>
            </p:cNvPr>
            <p:cNvSpPr/>
            <p:nvPr/>
          </p:nvSpPr>
          <p:spPr>
            <a:xfrm>
              <a:off x="9979939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7B98C005-B8BB-46CF-9D56-79D8893B7AF9}"/>
                </a:ext>
              </a:extLst>
            </p:cNvPr>
            <p:cNvSpPr/>
            <p:nvPr/>
          </p:nvSpPr>
          <p:spPr>
            <a:xfrm>
              <a:off x="10554918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確認合作單位及推動策略</a:t>
              </a: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2E42636A-61B7-44FF-AFA4-BA3D43419C45}"/>
                </a:ext>
              </a:extLst>
            </p:cNvPr>
            <p:cNvSpPr/>
            <p:nvPr/>
          </p:nvSpPr>
          <p:spPr>
            <a:xfrm>
              <a:off x="13343545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AE91AFE7-DAAA-465D-A978-A46A89DBC21E}"/>
                </a:ext>
              </a:extLst>
            </p:cNvPr>
            <p:cNvSpPr/>
            <p:nvPr/>
          </p:nvSpPr>
          <p:spPr>
            <a:xfrm>
              <a:off x="13918524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決定行動方案及分工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D09F883-7C61-4B92-91C7-FFEFAC4FA001}"/>
                </a:ext>
              </a:extLst>
            </p:cNvPr>
            <p:cNvSpPr txBox="1"/>
            <p:nvPr/>
          </p:nvSpPr>
          <p:spPr>
            <a:xfrm>
              <a:off x="10322801" y="4809046"/>
              <a:ext cx="3060000" cy="424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尋求學校高層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支持，執行「社區關係」推動策略，納入大學社會責任實踐</a:t>
              </a:r>
              <a:r>
                <a: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(USR)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計畫中推動，</a:t>
              </a:r>
              <a:endPara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結合校園周邊資源，並邀請各科系學生參與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。</a:t>
              </a:r>
              <a:endPara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D42FE78-F1AA-4AED-9A0D-6EF25BAF4C24}"/>
                </a:ext>
              </a:extLst>
            </p:cNvPr>
            <p:cNvSpPr txBox="1"/>
            <p:nvPr/>
          </p:nvSpPr>
          <p:spPr>
            <a:xfrm>
              <a:off x="13687007" y="4809047"/>
              <a:ext cx="3060000" cy="42473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</a:t>
              </a:r>
              <a:r>
                <a: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USR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計畫與鄰近校園的社區長者以及在地小農合作，由社區長者帶領學生使用地方特色食材進行</a:t>
              </a:r>
              <a:r>
                <a: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DIY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，製作特色料理及農產品，並由學生進行產品包裝及宣傳行銷，回饋社區。</a:t>
              </a:r>
              <a:endPara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F7B07EF-58A3-4A5B-99AC-355FD1DFA2A0}"/>
                </a:ext>
              </a:extLst>
            </p:cNvPr>
            <p:cNvSpPr txBox="1"/>
            <p:nvPr/>
          </p:nvSpPr>
          <p:spPr>
            <a:xfrm>
              <a:off x="6959795" y="4809045"/>
              <a:ext cx="3060000" cy="424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參考大專校院健康體位推動策略架構後， 選擇最貼近目標的「健康飲食」面向中的「飲食</a:t>
              </a:r>
              <a:r>
                <a:rPr kumimoji="0" lang="en-US" altLang="zh-TW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DIY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」主題執行。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C18A411D-FE90-4AD7-82D2-33E0535629F9}"/>
              </a:ext>
            </a:extLst>
          </p:cNvPr>
          <p:cNvGrpSpPr/>
          <p:nvPr/>
        </p:nvGrpSpPr>
        <p:grpSpPr>
          <a:xfrm>
            <a:off x="6292300" y="1802099"/>
            <a:ext cx="7835924" cy="1006860"/>
            <a:chOff x="2098622" y="1616527"/>
            <a:chExt cx="9818558" cy="1006860"/>
          </a:xfrm>
          <a:solidFill>
            <a:srgbClr val="FF705D"/>
          </a:solidFill>
        </p:grpSpPr>
        <p:sp>
          <p:nvSpPr>
            <p:cNvPr id="42" name="矩形: 圓角 10">
              <a:extLst>
                <a:ext uri="{FF2B5EF4-FFF2-40B4-BE49-F238E27FC236}">
                  <a16:creationId xmlns:a16="http://schemas.microsoft.com/office/drawing/2014/main" id="{E24CC4A8-F9FA-4088-95D8-A3A6778CC710}"/>
                </a:ext>
              </a:extLst>
            </p:cNvPr>
            <p:cNvSpPr/>
            <p:nvPr/>
          </p:nvSpPr>
          <p:spPr>
            <a:xfrm>
              <a:off x="2098622" y="1616527"/>
              <a:ext cx="9818558" cy="1006860"/>
            </a:xfrm>
            <a:custGeom>
              <a:avLst/>
              <a:gdLst>
                <a:gd name="connsiteX0" fmla="*/ 0 w 7841481"/>
                <a:gd name="connsiteY0" fmla="*/ 519275 h 1038549"/>
                <a:gd name="connsiteX1" fmla="*/ 519275 w 7841481"/>
                <a:gd name="connsiteY1" fmla="*/ 0 h 1038549"/>
                <a:gd name="connsiteX2" fmla="*/ 7322207 w 7841481"/>
                <a:gd name="connsiteY2" fmla="*/ 0 h 1038549"/>
                <a:gd name="connsiteX3" fmla="*/ 7841482 w 7841481"/>
                <a:gd name="connsiteY3" fmla="*/ 519275 h 1038549"/>
                <a:gd name="connsiteX4" fmla="*/ 7841481 w 7841481"/>
                <a:gd name="connsiteY4" fmla="*/ 519275 h 1038549"/>
                <a:gd name="connsiteX5" fmla="*/ 7322206 w 7841481"/>
                <a:gd name="connsiteY5" fmla="*/ 1038550 h 1038549"/>
                <a:gd name="connsiteX6" fmla="*/ 519275 w 7841481"/>
                <a:gd name="connsiteY6" fmla="*/ 1038549 h 1038549"/>
                <a:gd name="connsiteX7" fmla="*/ 0 w 7841481"/>
                <a:gd name="connsiteY7" fmla="*/ 519274 h 1038549"/>
                <a:gd name="connsiteX8" fmla="*/ 0 w 7841481"/>
                <a:gd name="connsiteY8" fmla="*/ 519275 h 1038549"/>
                <a:gd name="connsiteX0" fmla="*/ 0 w 7841482"/>
                <a:gd name="connsiteY0" fmla="*/ 519275 h 1038550"/>
                <a:gd name="connsiteX1" fmla="*/ 519275 w 7841482"/>
                <a:gd name="connsiteY1" fmla="*/ 0 h 1038550"/>
                <a:gd name="connsiteX2" fmla="*/ 7322207 w 7841482"/>
                <a:gd name="connsiteY2" fmla="*/ 0 h 1038550"/>
                <a:gd name="connsiteX3" fmla="*/ 7841482 w 7841482"/>
                <a:gd name="connsiteY3" fmla="*/ 519275 h 1038550"/>
                <a:gd name="connsiteX4" fmla="*/ 7841481 w 7841482"/>
                <a:gd name="connsiteY4" fmla="*/ 519275 h 1038550"/>
                <a:gd name="connsiteX5" fmla="*/ 7322206 w 7841482"/>
                <a:gd name="connsiteY5" fmla="*/ 1038550 h 1038550"/>
                <a:gd name="connsiteX6" fmla="*/ 519275 w 7841482"/>
                <a:gd name="connsiteY6" fmla="*/ 1038549 h 1038550"/>
                <a:gd name="connsiteX7" fmla="*/ 0 w 7841482"/>
                <a:gd name="connsiteY7" fmla="*/ 519274 h 1038550"/>
                <a:gd name="connsiteX8" fmla="*/ 0 w 7841482"/>
                <a:gd name="connsiteY8" fmla="*/ 519275 h 1038550"/>
                <a:gd name="connsiteX0" fmla="*/ 0 w 7841482"/>
                <a:gd name="connsiteY0" fmla="*/ 572573 h 1091848"/>
                <a:gd name="connsiteX1" fmla="*/ 519275 w 7841482"/>
                <a:gd name="connsiteY1" fmla="*/ 53298 h 1091848"/>
                <a:gd name="connsiteX2" fmla="*/ 7322207 w 7841482"/>
                <a:gd name="connsiteY2" fmla="*/ 53298 h 1091848"/>
                <a:gd name="connsiteX3" fmla="*/ 7841482 w 7841482"/>
                <a:gd name="connsiteY3" fmla="*/ 572573 h 1091848"/>
                <a:gd name="connsiteX4" fmla="*/ 7841481 w 7841482"/>
                <a:gd name="connsiteY4" fmla="*/ 572573 h 1091848"/>
                <a:gd name="connsiteX5" fmla="*/ 7322206 w 7841482"/>
                <a:gd name="connsiteY5" fmla="*/ 1091848 h 1091848"/>
                <a:gd name="connsiteX6" fmla="*/ 519275 w 7841482"/>
                <a:gd name="connsiteY6" fmla="*/ 1091847 h 1091848"/>
                <a:gd name="connsiteX7" fmla="*/ 0 w 7841482"/>
                <a:gd name="connsiteY7" fmla="*/ 572572 h 1091848"/>
                <a:gd name="connsiteX8" fmla="*/ 0 w 7841482"/>
                <a:gd name="connsiteY8" fmla="*/ 572573 h 1091848"/>
                <a:gd name="connsiteX0" fmla="*/ 0 w 7841482"/>
                <a:gd name="connsiteY0" fmla="*/ 555548 h 1074823"/>
                <a:gd name="connsiteX1" fmla="*/ 519275 w 7841482"/>
                <a:gd name="connsiteY1" fmla="*/ 36273 h 1074823"/>
                <a:gd name="connsiteX2" fmla="*/ 7322207 w 7841482"/>
                <a:gd name="connsiteY2" fmla="*/ 36273 h 1074823"/>
                <a:gd name="connsiteX3" fmla="*/ 7841482 w 7841482"/>
                <a:gd name="connsiteY3" fmla="*/ 555548 h 1074823"/>
                <a:gd name="connsiteX4" fmla="*/ 7841481 w 7841482"/>
                <a:gd name="connsiteY4" fmla="*/ 555548 h 1074823"/>
                <a:gd name="connsiteX5" fmla="*/ 7322206 w 7841482"/>
                <a:gd name="connsiteY5" fmla="*/ 1074823 h 1074823"/>
                <a:gd name="connsiteX6" fmla="*/ 519275 w 7841482"/>
                <a:gd name="connsiteY6" fmla="*/ 1074822 h 1074823"/>
                <a:gd name="connsiteX7" fmla="*/ 0 w 7841482"/>
                <a:gd name="connsiteY7" fmla="*/ 555547 h 1074823"/>
                <a:gd name="connsiteX8" fmla="*/ 0 w 7841482"/>
                <a:gd name="connsiteY8" fmla="*/ 555548 h 1074823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66506 h 1085781"/>
                <a:gd name="connsiteX1" fmla="*/ 519275 w 7841482"/>
                <a:gd name="connsiteY1" fmla="*/ 47231 h 1085781"/>
                <a:gd name="connsiteX2" fmla="*/ 7322207 w 7841482"/>
                <a:gd name="connsiteY2" fmla="*/ 47231 h 1085781"/>
                <a:gd name="connsiteX3" fmla="*/ 7841482 w 7841482"/>
                <a:gd name="connsiteY3" fmla="*/ 566506 h 1085781"/>
                <a:gd name="connsiteX4" fmla="*/ 7841481 w 7841482"/>
                <a:gd name="connsiteY4" fmla="*/ 566506 h 1085781"/>
                <a:gd name="connsiteX5" fmla="*/ 7322206 w 7841482"/>
                <a:gd name="connsiteY5" fmla="*/ 1085781 h 1085781"/>
                <a:gd name="connsiteX6" fmla="*/ 519275 w 7841482"/>
                <a:gd name="connsiteY6" fmla="*/ 1085780 h 1085781"/>
                <a:gd name="connsiteX7" fmla="*/ 0 w 7841482"/>
                <a:gd name="connsiteY7" fmla="*/ 566505 h 1085781"/>
                <a:gd name="connsiteX8" fmla="*/ 0 w 7841482"/>
                <a:gd name="connsiteY8" fmla="*/ 566506 h 1085781"/>
                <a:gd name="connsiteX0" fmla="*/ 0 w 7841482"/>
                <a:gd name="connsiteY0" fmla="*/ 593300 h 1112575"/>
                <a:gd name="connsiteX1" fmla="*/ 519275 w 7841482"/>
                <a:gd name="connsiteY1" fmla="*/ 74025 h 1112575"/>
                <a:gd name="connsiteX2" fmla="*/ 7322207 w 7841482"/>
                <a:gd name="connsiteY2" fmla="*/ 74025 h 1112575"/>
                <a:gd name="connsiteX3" fmla="*/ 7841482 w 7841482"/>
                <a:gd name="connsiteY3" fmla="*/ 593300 h 1112575"/>
                <a:gd name="connsiteX4" fmla="*/ 7841481 w 7841482"/>
                <a:gd name="connsiteY4" fmla="*/ 593300 h 1112575"/>
                <a:gd name="connsiteX5" fmla="*/ 7322206 w 7841482"/>
                <a:gd name="connsiteY5" fmla="*/ 1112575 h 1112575"/>
                <a:gd name="connsiteX6" fmla="*/ 519275 w 7841482"/>
                <a:gd name="connsiteY6" fmla="*/ 1112574 h 1112575"/>
                <a:gd name="connsiteX7" fmla="*/ 0 w 7841482"/>
                <a:gd name="connsiteY7" fmla="*/ 593299 h 1112575"/>
                <a:gd name="connsiteX8" fmla="*/ 0 w 7841482"/>
                <a:gd name="connsiteY8" fmla="*/ 593300 h 1112575"/>
                <a:gd name="connsiteX0" fmla="*/ 0 w 7841482"/>
                <a:gd name="connsiteY0" fmla="*/ 576065 h 1095340"/>
                <a:gd name="connsiteX1" fmla="*/ 519275 w 7841482"/>
                <a:gd name="connsiteY1" fmla="*/ 56790 h 1095340"/>
                <a:gd name="connsiteX2" fmla="*/ 7322207 w 7841482"/>
                <a:gd name="connsiteY2" fmla="*/ 56790 h 1095340"/>
                <a:gd name="connsiteX3" fmla="*/ 7841482 w 7841482"/>
                <a:gd name="connsiteY3" fmla="*/ 576065 h 1095340"/>
                <a:gd name="connsiteX4" fmla="*/ 7841481 w 7841482"/>
                <a:gd name="connsiteY4" fmla="*/ 576065 h 1095340"/>
                <a:gd name="connsiteX5" fmla="*/ 7322206 w 7841482"/>
                <a:gd name="connsiteY5" fmla="*/ 1095340 h 1095340"/>
                <a:gd name="connsiteX6" fmla="*/ 519275 w 7841482"/>
                <a:gd name="connsiteY6" fmla="*/ 1095339 h 1095340"/>
                <a:gd name="connsiteX7" fmla="*/ 0 w 7841482"/>
                <a:gd name="connsiteY7" fmla="*/ 576064 h 1095340"/>
                <a:gd name="connsiteX8" fmla="*/ 0 w 7841482"/>
                <a:gd name="connsiteY8" fmla="*/ 576065 h 1095340"/>
                <a:gd name="connsiteX0" fmla="*/ 0 w 7841482"/>
                <a:gd name="connsiteY0" fmla="*/ 620769 h 1140044"/>
                <a:gd name="connsiteX1" fmla="*/ 519275 w 7841482"/>
                <a:gd name="connsiteY1" fmla="*/ 101494 h 1140044"/>
                <a:gd name="connsiteX2" fmla="*/ 7322207 w 7841482"/>
                <a:gd name="connsiteY2" fmla="*/ 101494 h 1140044"/>
                <a:gd name="connsiteX3" fmla="*/ 7841482 w 7841482"/>
                <a:gd name="connsiteY3" fmla="*/ 620769 h 1140044"/>
                <a:gd name="connsiteX4" fmla="*/ 7841481 w 7841482"/>
                <a:gd name="connsiteY4" fmla="*/ 620769 h 1140044"/>
                <a:gd name="connsiteX5" fmla="*/ 7322206 w 7841482"/>
                <a:gd name="connsiteY5" fmla="*/ 1140044 h 1140044"/>
                <a:gd name="connsiteX6" fmla="*/ 519275 w 7841482"/>
                <a:gd name="connsiteY6" fmla="*/ 1140043 h 1140044"/>
                <a:gd name="connsiteX7" fmla="*/ 0 w 7841482"/>
                <a:gd name="connsiteY7" fmla="*/ 620768 h 1140044"/>
                <a:gd name="connsiteX8" fmla="*/ 0 w 7841482"/>
                <a:gd name="connsiteY8" fmla="*/ 620769 h 1140044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7348 h 1126623"/>
                <a:gd name="connsiteX1" fmla="*/ 519275 w 7841482"/>
                <a:gd name="connsiteY1" fmla="*/ 88073 h 1126623"/>
                <a:gd name="connsiteX2" fmla="*/ 3732550 w 7841482"/>
                <a:gd name="connsiteY2" fmla="*/ 619 h 1126623"/>
                <a:gd name="connsiteX3" fmla="*/ 7322207 w 7841482"/>
                <a:gd name="connsiteY3" fmla="*/ 88073 h 1126623"/>
                <a:gd name="connsiteX4" fmla="*/ 7841482 w 7841482"/>
                <a:gd name="connsiteY4" fmla="*/ 607348 h 1126623"/>
                <a:gd name="connsiteX5" fmla="*/ 7841481 w 7841482"/>
                <a:gd name="connsiteY5" fmla="*/ 607348 h 1126623"/>
                <a:gd name="connsiteX6" fmla="*/ 7322206 w 7841482"/>
                <a:gd name="connsiteY6" fmla="*/ 1126623 h 1126623"/>
                <a:gd name="connsiteX7" fmla="*/ 519275 w 7841482"/>
                <a:gd name="connsiteY7" fmla="*/ 1126622 h 1126623"/>
                <a:gd name="connsiteX8" fmla="*/ 0 w 7841482"/>
                <a:gd name="connsiteY8" fmla="*/ 607347 h 1126623"/>
                <a:gd name="connsiteX9" fmla="*/ 0 w 7841482"/>
                <a:gd name="connsiteY9" fmla="*/ 607348 h 1126623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26004"/>
                <a:gd name="connsiteX1" fmla="*/ 519275 w 7841482"/>
                <a:gd name="connsiteY1" fmla="*/ 87454 h 1126004"/>
                <a:gd name="connsiteX2" fmla="*/ 3732550 w 7841482"/>
                <a:gd name="connsiteY2" fmla="*/ 0 h 1126004"/>
                <a:gd name="connsiteX3" fmla="*/ 7322207 w 7841482"/>
                <a:gd name="connsiteY3" fmla="*/ 87454 h 1126004"/>
                <a:gd name="connsiteX4" fmla="*/ 7841482 w 7841482"/>
                <a:gd name="connsiteY4" fmla="*/ 606729 h 1126004"/>
                <a:gd name="connsiteX5" fmla="*/ 7841481 w 7841482"/>
                <a:gd name="connsiteY5" fmla="*/ 606729 h 1126004"/>
                <a:gd name="connsiteX6" fmla="*/ 7322206 w 7841482"/>
                <a:gd name="connsiteY6" fmla="*/ 1126004 h 1126004"/>
                <a:gd name="connsiteX7" fmla="*/ 519275 w 7841482"/>
                <a:gd name="connsiteY7" fmla="*/ 1126003 h 1126004"/>
                <a:gd name="connsiteX8" fmla="*/ 0 w 7841482"/>
                <a:gd name="connsiteY8" fmla="*/ 606728 h 1126004"/>
                <a:gd name="connsiteX9" fmla="*/ 0 w 7841482"/>
                <a:gd name="connsiteY9" fmla="*/ 606729 h 1126004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0 w 7841482"/>
                <a:gd name="connsiteY0" fmla="*/ 606729 h 1133418"/>
                <a:gd name="connsiteX1" fmla="*/ 519275 w 7841482"/>
                <a:gd name="connsiteY1" fmla="*/ 87454 h 1133418"/>
                <a:gd name="connsiteX2" fmla="*/ 3732550 w 7841482"/>
                <a:gd name="connsiteY2" fmla="*/ 0 h 1133418"/>
                <a:gd name="connsiteX3" fmla="*/ 7322207 w 7841482"/>
                <a:gd name="connsiteY3" fmla="*/ 87454 h 1133418"/>
                <a:gd name="connsiteX4" fmla="*/ 7841482 w 7841482"/>
                <a:gd name="connsiteY4" fmla="*/ 606729 h 1133418"/>
                <a:gd name="connsiteX5" fmla="*/ 7841481 w 7841482"/>
                <a:gd name="connsiteY5" fmla="*/ 606729 h 1133418"/>
                <a:gd name="connsiteX6" fmla="*/ 7322206 w 7841482"/>
                <a:gd name="connsiteY6" fmla="*/ 1126004 h 1133418"/>
                <a:gd name="connsiteX7" fmla="*/ 519275 w 7841482"/>
                <a:gd name="connsiteY7" fmla="*/ 1126003 h 1133418"/>
                <a:gd name="connsiteX8" fmla="*/ 0 w 7841482"/>
                <a:gd name="connsiteY8" fmla="*/ 606728 h 1133418"/>
                <a:gd name="connsiteX9" fmla="*/ 0 w 7841482"/>
                <a:gd name="connsiteY9" fmla="*/ 606729 h 1133418"/>
                <a:gd name="connsiteX0" fmla="*/ 18963 w 7860445"/>
                <a:gd name="connsiteY0" fmla="*/ 606729 h 1133418"/>
                <a:gd name="connsiteX1" fmla="*/ 538238 w 7860445"/>
                <a:gd name="connsiteY1" fmla="*/ 87454 h 1133418"/>
                <a:gd name="connsiteX2" fmla="*/ 3751513 w 7860445"/>
                <a:gd name="connsiteY2" fmla="*/ 0 h 1133418"/>
                <a:gd name="connsiteX3" fmla="*/ 7341170 w 7860445"/>
                <a:gd name="connsiteY3" fmla="*/ 87454 h 1133418"/>
                <a:gd name="connsiteX4" fmla="*/ 7860445 w 7860445"/>
                <a:gd name="connsiteY4" fmla="*/ 606729 h 1133418"/>
                <a:gd name="connsiteX5" fmla="*/ 7860444 w 7860445"/>
                <a:gd name="connsiteY5" fmla="*/ 606729 h 1133418"/>
                <a:gd name="connsiteX6" fmla="*/ 7341169 w 7860445"/>
                <a:gd name="connsiteY6" fmla="*/ 1126004 h 1133418"/>
                <a:gd name="connsiteX7" fmla="*/ 538238 w 7860445"/>
                <a:gd name="connsiteY7" fmla="*/ 1126003 h 1133418"/>
                <a:gd name="connsiteX8" fmla="*/ 18963 w 7860445"/>
                <a:gd name="connsiteY8" fmla="*/ 606728 h 1133418"/>
                <a:gd name="connsiteX9" fmla="*/ 18963 w 7860445"/>
                <a:gd name="connsiteY9" fmla="*/ 606729 h 11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0445" h="1133418">
                  <a:moveTo>
                    <a:pt x="18963" y="606729"/>
                  </a:moveTo>
                  <a:cubicBezTo>
                    <a:pt x="-85968" y="274971"/>
                    <a:pt x="266440" y="192385"/>
                    <a:pt x="538238" y="87454"/>
                  </a:cubicBezTo>
                  <a:cubicBezTo>
                    <a:pt x="1160330" y="-13667"/>
                    <a:pt x="2542740" y="104931"/>
                    <a:pt x="3751513" y="0"/>
                  </a:cubicBezTo>
                  <a:cubicBezTo>
                    <a:pt x="5230109" y="59960"/>
                    <a:pt x="6656348" y="-13667"/>
                    <a:pt x="7341170" y="87454"/>
                  </a:cubicBezTo>
                  <a:cubicBezTo>
                    <a:pt x="7792850" y="207375"/>
                    <a:pt x="7860445" y="319941"/>
                    <a:pt x="7860445" y="606729"/>
                  </a:cubicBezTo>
                  <a:lnTo>
                    <a:pt x="7860444" y="606729"/>
                  </a:lnTo>
                  <a:cubicBezTo>
                    <a:pt x="7770503" y="878527"/>
                    <a:pt x="7747878" y="1051053"/>
                    <a:pt x="7341169" y="1126004"/>
                  </a:cubicBezTo>
                  <a:cubicBezTo>
                    <a:pt x="5388318" y="991093"/>
                    <a:pt x="1906472" y="1170973"/>
                    <a:pt x="538238" y="1126003"/>
                  </a:cubicBezTo>
                  <a:cubicBezTo>
                    <a:pt x="266441" y="976101"/>
                    <a:pt x="18963" y="893516"/>
                    <a:pt x="18963" y="606728"/>
                  </a:cubicBezTo>
                  <a:lnTo>
                    <a:pt x="18963" y="6067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C860B2F-D7F2-48B1-87FA-F398DD7377F9}"/>
                </a:ext>
              </a:extLst>
            </p:cNvPr>
            <p:cNvSpPr/>
            <p:nvPr/>
          </p:nvSpPr>
          <p:spPr>
            <a:xfrm>
              <a:off x="2540782" y="1845194"/>
              <a:ext cx="90505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TW" altLang="en-US" sz="3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很多學生不會煮飯</a:t>
              </a:r>
              <a:r>
                <a:rPr lang="en-US" altLang="zh-TW" sz="3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r>
                <a:rPr lang="zh-TW" altLang="en-US" sz="3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學校可以這麼做！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D4654B56-CFA3-462C-B932-250E856B7292}"/>
              </a:ext>
            </a:extLst>
          </p:cNvPr>
          <p:cNvSpPr/>
          <p:nvPr/>
        </p:nvSpPr>
        <p:spPr>
          <a:xfrm>
            <a:off x="3538158" y="1545607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70758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校學生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758C">
                  <a:lumMod val="50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2F313DA3-1526-4FDF-8493-F65B3DDA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10" y="132349"/>
            <a:ext cx="1369013" cy="143398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5227851A-BE1D-4289-8496-8F4EEEA3B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 flipH="1">
            <a:off x="14262858" y="955355"/>
            <a:ext cx="1369014" cy="1800000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58C1721-CEE0-49D7-B721-B5038228E50B}"/>
              </a:ext>
            </a:extLst>
          </p:cNvPr>
          <p:cNvSpPr/>
          <p:nvPr/>
        </p:nvSpPr>
        <p:spPr>
          <a:xfrm>
            <a:off x="13911565" y="2708057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70758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校健促推動人員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758C">
                  <a:lumMod val="50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8892" y="8898891"/>
            <a:ext cx="398272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sz="16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29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情境舉例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ACA9F">
                    <a:lumMod val="75000"/>
                  </a:srgb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9ACA9F">
                  <a:lumMod val="75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E44FEF9-939F-4C96-ADFA-D613B88FAD87}"/>
              </a:ext>
            </a:extLst>
          </p:cNvPr>
          <p:cNvSpPr txBox="1"/>
          <p:nvPr/>
        </p:nvSpPr>
        <p:spPr>
          <a:xfrm>
            <a:off x="277188" y="4439032"/>
            <a:ext cx="3060000" cy="4392000"/>
          </a:xfrm>
          <a:prstGeom prst="rect">
            <a:avLst/>
          </a:prstGeom>
          <a:solidFill>
            <a:srgbClr val="DDEBF7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該校周邊的飲料店家數目日益增多，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調查發現許多學生有飲用含糖飲的習慣，而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近年該校學生過重或肥胖比例也增加。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BD64E1-CDDE-4836-AF4B-9B7F4AF49389}"/>
              </a:ext>
            </a:extLst>
          </p:cNvPr>
          <p:cNvSpPr txBox="1"/>
          <p:nvPr/>
        </p:nvSpPr>
        <p:spPr>
          <a:xfrm>
            <a:off x="3641394" y="4439031"/>
            <a:ext cx="3060000" cy="4968000"/>
          </a:xfrm>
          <a:prstGeom prst="rect">
            <a:avLst/>
          </a:prstGeom>
          <a:solidFill>
            <a:srgbClr val="DDEBF7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評估對學生的重要性後，決定優先推動有關減少學生飲用含糖飲的行動方案。</a:t>
            </a:r>
          </a:p>
        </p:txBody>
      </p: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1D11AE47-3409-44FC-9839-67FC73DFBC9A}"/>
              </a:ext>
            </a:extLst>
          </p:cNvPr>
          <p:cNvSpPr/>
          <p:nvPr/>
        </p:nvSpPr>
        <p:spPr>
          <a:xfrm>
            <a:off x="508705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盤點學校資源、需求及現況</a:t>
            </a:r>
          </a:p>
        </p:txBody>
      </p:sp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9491088C-F88B-4076-851E-D7618759F8C7}"/>
              </a:ext>
            </a:extLst>
          </p:cNvPr>
          <p:cNvSpPr/>
          <p:nvPr/>
        </p:nvSpPr>
        <p:spPr>
          <a:xfrm>
            <a:off x="3297332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A2DD5E67-88B7-4A94-B9D3-EF705E28EC7A}"/>
              </a:ext>
            </a:extLst>
          </p:cNvPr>
          <p:cNvSpPr/>
          <p:nvPr/>
        </p:nvSpPr>
        <p:spPr>
          <a:xfrm>
            <a:off x="3872311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54" tIns="45954" rIns="45954" bIns="45954" numCol="1" spcCol="1270" anchor="ctr" anchorCtr="0">
            <a:noAutofit/>
          </a:bodyPr>
          <a:lstStyle/>
          <a:p>
            <a:pPr marL="0" marR="0" lvl="0" indent="0" algn="ctr" defTabSz="44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4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依重要性排序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4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1BD9EEB1-DCF9-49FD-8508-F7EDB051D2EC}"/>
              </a:ext>
            </a:extLst>
          </p:cNvPr>
          <p:cNvSpPr/>
          <p:nvPr/>
        </p:nvSpPr>
        <p:spPr>
          <a:xfrm>
            <a:off x="6660938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A882AAFF-68DA-4FC9-B96C-EFCFCDCBE042}"/>
              </a:ext>
            </a:extLst>
          </p:cNvPr>
          <p:cNvSpPr/>
          <p:nvPr/>
        </p:nvSpPr>
        <p:spPr>
          <a:xfrm>
            <a:off x="7235917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決定推動面向及主題</a:t>
            </a:r>
          </a:p>
        </p:txBody>
      </p: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5F64FDB6-3B95-431C-B747-1D29E7FDAB08}"/>
              </a:ext>
            </a:extLst>
          </p:cNvPr>
          <p:cNvSpPr/>
          <p:nvPr/>
        </p:nvSpPr>
        <p:spPr>
          <a:xfrm>
            <a:off x="10024544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手繪多邊形: 圖案 32">
            <a:extLst>
              <a:ext uri="{FF2B5EF4-FFF2-40B4-BE49-F238E27FC236}">
                <a16:creationId xmlns:a16="http://schemas.microsoft.com/office/drawing/2014/main" id="{7B98C005-B8BB-46CF-9D56-79D8893B7AF9}"/>
              </a:ext>
            </a:extLst>
          </p:cNvPr>
          <p:cNvSpPr/>
          <p:nvPr/>
        </p:nvSpPr>
        <p:spPr>
          <a:xfrm>
            <a:off x="10599523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確認合作單位及推動策略</a:t>
            </a: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2E42636A-61B7-44FF-AFA4-BA3D43419C45}"/>
              </a:ext>
            </a:extLst>
          </p:cNvPr>
          <p:cNvSpPr/>
          <p:nvPr/>
        </p:nvSpPr>
        <p:spPr>
          <a:xfrm>
            <a:off x="13388150" y="3248030"/>
            <a:ext cx="406318" cy="475315"/>
          </a:xfrm>
          <a:custGeom>
            <a:avLst/>
            <a:gdLst>
              <a:gd name="connsiteX0" fmla="*/ 0 w 406318"/>
              <a:gd name="connsiteY0" fmla="*/ 95063 h 475315"/>
              <a:gd name="connsiteX1" fmla="*/ 203159 w 406318"/>
              <a:gd name="connsiteY1" fmla="*/ 95063 h 475315"/>
              <a:gd name="connsiteX2" fmla="*/ 203159 w 406318"/>
              <a:gd name="connsiteY2" fmla="*/ 0 h 475315"/>
              <a:gd name="connsiteX3" fmla="*/ 406318 w 406318"/>
              <a:gd name="connsiteY3" fmla="*/ 237658 h 475315"/>
              <a:gd name="connsiteX4" fmla="*/ 203159 w 406318"/>
              <a:gd name="connsiteY4" fmla="*/ 475315 h 475315"/>
              <a:gd name="connsiteX5" fmla="*/ 203159 w 406318"/>
              <a:gd name="connsiteY5" fmla="*/ 380252 h 475315"/>
              <a:gd name="connsiteX6" fmla="*/ 0 w 406318"/>
              <a:gd name="connsiteY6" fmla="*/ 380252 h 475315"/>
              <a:gd name="connsiteX7" fmla="*/ 0 w 406318"/>
              <a:gd name="connsiteY7" fmla="*/ 95063 h 4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318" h="475315">
                <a:moveTo>
                  <a:pt x="0" y="95063"/>
                </a:moveTo>
                <a:lnTo>
                  <a:pt x="203159" y="95063"/>
                </a:lnTo>
                <a:lnTo>
                  <a:pt x="203159" y="0"/>
                </a:lnTo>
                <a:lnTo>
                  <a:pt x="406318" y="237658"/>
                </a:lnTo>
                <a:lnTo>
                  <a:pt x="203159" y="475315"/>
                </a:lnTo>
                <a:lnTo>
                  <a:pt x="203159" y="380252"/>
                </a:lnTo>
                <a:lnTo>
                  <a:pt x="0" y="380252"/>
                </a:lnTo>
                <a:lnTo>
                  <a:pt x="0" y="950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063" rIns="121895" bIns="95063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35" name="手繪多邊形: 圖案 34">
            <a:extLst>
              <a:ext uri="{FF2B5EF4-FFF2-40B4-BE49-F238E27FC236}">
                <a16:creationId xmlns:a16="http://schemas.microsoft.com/office/drawing/2014/main" id="{AE91AFE7-DAAA-465D-A978-A46A89DBC21E}"/>
              </a:ext>
            </a:extLst>
          </p:cNvPr>
          <p:cNvSpPr/>
          <p:nvPr/>
        </p:nvSpPr>
        <p:spPr>
          <a:xfrm>
            <a:off x="13963129" y="2766238"/>
            <a:ext cx="2596967" cy="1438900"/>
          </a:xfrm>
          <a:custGeom>
            <a:avLst/>
            <a:gdLst>
              <a:gd name="connsiteX0" fmla="*/ 0 w 2596967"/>
              <a:gd name="connsiteY0" fmla="*/ 143890 h 1438900"/>
              <a:gd name="connsiteX1" fmla="*/ 143890 w 2596967"/>
              <a:gd name="connsiteY1" fmla="*/ 0 h 1438900"/>
              <a:gd name="connsiteX2" fmla="*/ 2453077 w 2596967"/>
              <a:gd name="connsiteY2" fmla="*/ 0 h 1438900"/>
              <a:gd name="connsiteX3" fmla="*/ 2596967 w 2596967"/>
              <a:gd name="connsiteY3" fmla="*/ 143890 h 1438900"/>
              <a:gd name="connsiteX4" fmla="*/ 2596967 w 2596967"/>
              <a:gd name="connsiteY4" fmla="*/ 1295010 h 1438900"/>
              <a:gd name="connsiteX5" fmla="*/ 2453077 w 2596967"/>
              <a:gd name="connsiteY5" fmla="*/ 1438900 h 1438900"/>
              <a:gd name="connsiteX6" fmla="*/ 143890 w 2596967"/>
              <a:gd name="connsiteY6" fmla="*/ 1438900 h 1438900"/>
              <a:gd name="connsiteX7" fmla="*/ 0 w 2596967"/>
              <a:gd name="connsiteY7" fmla="*/ 1295010 h 1438900"/>
              <a:gd name="connsiteX8" fmla="*/ 0 w 2596967"/>
              <a:gd name="connsiteY8" fmla="*/ 143890 h 1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6967" h="1438900">
                <a:moveTo>
                  <a:pt x="0" y="143890"/>
                </a:moveTo>
                <a:cubicBezTo>
                  <a:pt x="0" y="64422"/>
                  <a:pt x="64422" y="0"/>
                  <a:pt x="143890" y="0"/>
                </a:cubicBezTo>
                <a:lnTo>
                  <a:pt x="2453077" y="0"/>
                </a:lnTo>
                <a:cubicBezTo>
                  <a:pt x="2532545" y="0"/>
                  <a:pt x="2596967" y="64422"/>
                  <a:pt x="2596967" y="143890"/>
                </a:cubicBezTo>
                <a:lnTo>
                  <a:pt x="2596967" y="1295010"/>
                </a:lnTo>
                <a:cubicBezTo>
                  <a:pt x="2596967" y="1374478"/>
                  <a:pt x="2532545" y="1438900"/>
                  <a:pt x="2453077" y="1438900"/>
                </a:cubicBezTo>
                <a:lnTo>
                  <a:pt x="143890" y="1438900"/>
                </a:lnTo>
                <a:cubicBezTo>
                  <a:pt x="64422" y="1438900"/>
                  <a:pt x="0" y="1374478"/>
                  <a:pt x="0" y="1295010"/>
                </a:cubicBezTo>
                <a:lnTo>
                  <a:pt x="0" y="14389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24" tIns="148824" rIns="148824" bIns="14882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決定行動方案及分工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D09F883-7C61-4B92-91C7-FFEFAC4FA001}"/>
              </a:ext>
            </a:extLst>
          </p:cNvPr>
          <p:cNvSpPr txBox="1"/>
          <p:nvPr/>
        </p:nvSpPr>
        <p:spPr>
          <a:xfrm>
            <a:off x="10367406" y="4439034"/>
            <a:ext cx="3060000" cy="5078313"/>
          </a:xfrm>
          <a:prstGeom prst="rect">
            <a:avLst/>
          </a:prstGeom>
          <a:solidFill>
            <a:srgbClr val="DDEBF7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「學校物質環境」及「社區關係」推動策略，輔導校園內及周邊的飲料店、餐飲店增加供應無（少）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糖飲的比例或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減少含糖飲的糖量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。並結合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「學校社會環境」推動策略，與店家溝通協調，共同訂定每週無糖飲優惠日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D42FE78-F1AA-4AED-9A0D-6EF25BAF4C24}"/>
              </a:ext>
            </a:extLst>
          </p:cNvPr>
          <p:cNvSpPr txBox="1"/>
          <p:nvPr/>
        </p:nvSpPr>
        <p:spPr>
          <a:xfrm>
            <a:off x="13731612" y="4439036"/>
            <a:ext cx="3060000" cy="4968000"/>
          </a:xfrm>
          <a:prstGeom prst="rect">
            <a:avLst/>
          </a:prstGeom>
          <a:solidFill>
            <a:srgbClr val="DDEBF7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輔導校園內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及周邊餐飲店的附餐飲料改為無糖；輔導飲料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店降低含糖飲的糖量、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增加無糖品項的選擇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並共同推動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每週三作為無糖飲優惠日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F7B07EF-58A3-4A5B-99AC-355FD1DFA2A0}"/>
              </a:ext>
            </a:extLst>
          </p:cNvPr>
          <p:cNvSpPr txBox="1"/>
          <p:nvPr/>
        </p:nvSpPr>
        <p:spPr>
          <a:xfrm>
            <a:off x="7004400" y="4439033"/>
            <a:ext cx="3060000" cy="4968000"/>
          </a:xfrm>
          <a:prstGeom prst="rect">
            <a:avLst/>
          </a:prstGeom>
          <a:solidFill>
            <a:srgbClr val="DDEBF7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參考大專校院健康體位推動策略架構後， 選擇最貼近目標的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「健康飲食」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面向中的「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少糖飲多喝水」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主題執行。</a:t>
            </a:r>
          </a:p>
        </p:txBody>
      </p:sp>
      <p:sp>
        <p:nvSpPr>
          <p:cNvPr id="42" name="矩形: 圓角 10">
            <a:extLst>
              <a:ext uri="{FF2B5EF4-FFF2-40B4-BE49-F238E27FC236}">
                <a16:creationId xmlns:a16="http://schemas.microsoft.com/office/drawing/2014/main" id="{E24CC4A8-F9FA-4088-95D8-A3A6778CC710}"/>
              </a:ext>
            </a:extLst>
          </p:cNvPr>
          <p:cNvSpPr/>
          <p:nvPr/>
        </p:nvSpPr>
        <p:spPr>
          <a:xfrm>
            <a:off x="3820552" y="543957"/>
            <a:ext cx="12038250" cy="1438900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rgbClr val="76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2B04B94-D2B9-4B7B-B17B-A939795D60F4}"/>
              </a:ext>
            </a:extLst>
          </p:cNvPr>
          <p:cNvSpPr txBox="1"/>
          <p:nvPr/>
        </p:nvSpPr>
        <p:spPr>
          <a:xfrm>
            <a:off x="4918371" y="769100"/>
            <a:ext cx="10870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校園周邊有愈來愈多飲料店，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且多數學生常常飲用含糖飲料，學校可以這麼做！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90E484F-27E6-4B96-A2E2-D1AFD537C78E}"/>
              </a:ext>
            </a:extLst>
          </p:cNvPr>
          <p:cNvSpPr/>
          <p:nvPr/>
        </p:nvSpPr>
        <p:spPr>
          <a:xfrm>
            <a:off x="3932152" y="1993884"/>
            <a:ext cx="2408271" cy="40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58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校健促推動人員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758C">
                  <a:lumMod val="50000"/>
                </a:srgb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52E66F-C0D4-90AE-54D4-4E75234CF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531"/>
          <a:stretch/>
        </p:blipFill>
        <p:spPr>
          <a:xfrm>
            <a:off x="4151369" y="285589"/>
            <a:ext cx="1534002" cy="1735828"/>
          </a:xfrm>
          <a:prstGeom prst="rect">
            <a:avLst/>
          </a:prstGeom>
        </p:spPr>
      </p:pic>
      <p:sp>
        <p:nvSpPr>
          <p:cNvPr id="30" name="投影片編號版面配置區 2">
            <a:extLst>
              <a:ext uri="{FF2B5EF4-FFF2-40B4-BE49-F238E27FC236}">
                <a16:creationId xmlns:a16="http://schemas.microsoft.com/office/drawing/2014/main" id="{D3599B60-5B70-4624-B3B2-E56D8C40F1F6}"/>
              </a:ext>
            </a:extLst>
          </p:cNvPr>
          <p:cNvSpPr txBox="1">
            <a:spLocks/>
          </p:cNvSpPr>
          <p:nvPr/>
        </p:nvSpPr>
        <p:spPr>
          <a:xfrm>
            <a:off x="12979400" y="9112251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sz="16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57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圓角 10">
            <a:extLst>
              <a:ext uri="{FF2B5EF4-FFF2-40B4-BE49-F238E27FC236}">
                <a16:creationId xmlns:a16="http://schemas.microsoft.com/office/drawing/2014/main" id="{CEF39436-95EE-4CE2-9DCB-AAED3EAC2431}"/>
              </a:ext>
            </a:extLst>
          </p:cNvPr>
          <p:cNvSpPr/>
          <p:nvPr/>
        </p:nvSpPr>
        <p:spPr>
          <a:xfrm>
            <a:off x="2793282" y="1988755"/>
            <a:ext cx="7039601" cy="780729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: 圓角 10">
            <a:extLst>
              <a:ext uri="{FF2B5EF4-FFF2-40B4-BE49-F238E27FC236}">
                <a16:creationId xmlns:a16="http://schemas.microsoft.com/office/drawing/2014/main" id="{E24CC4A8-F9FA-4088-95D8-A3A6778CC710}"/>
              </a:ext>
            </a:extLst>
          </p:cNvPr>
          <p:cNvSpPr/>
          <p:nvPr/>
        </p:nvSpPr>
        <p:spPr>
          <a:xfrm>
            <a:off x="5995615" y="392732"/>
            <a:ext cx="9179534" cy="1410183"/>
          </a:xfrm>
          <a:custGeom>
            <a:avLst/>
            <a:gdLst>
              <a:gd name="connsiteX0" fmla="*/ 0 w 7841481"/>
              <a:gd name="connsiteY0" fmla="*/ 519275 h 1038549"/>
              <a:gd name="connsiteX1" fmla="*/ 519275 w 7841481"/>
              <a:gd name="connsiteY1" fmla="*/ 0 h 1038549"/>
              <a:gd name="connsiteX2" fmla="*/ 7322207 w 7841481"/>
              <a:gd name="connsiteY2" fmla="*/ 0 h 1038549"/>
              <a:gd name="connsiteX3" fmla="*/ 7841482 w 7841481"/>
              <a:gd name="connsiteY3" fmla="*/ 519275 h 1038549"/>
              <a:gd name="connsiteX4" fmla="*/ 7841481 w 7841481"/>
              <a:gd name="connsiteY4" fmla="*/ 519275 h 1038549"/>
              <a:gd name="connsiteX5" fmla="*/ 7322206 w 7841481"/>
              <a:gd name="connsiteY5" fmla="*/ 1038550 h 1038549"/>
              <a:gd name="connsiteX6" fmla="*/ 519275 w 7841481"/>
              <a:gd name="connsiteY6" fmla="*/ 1038549 h 1038549"/>
              <a:gd name="connsiteX7" fmla="*/ 0 w 7841481"/>
              <a:gd name="connsiteY7" fmla="*/ 519274 h 1038549"/>
              <a:gd name="connsiteX8" fmla="*/ 0 w 7841481"/>
              <a:gd name="connsiteY8" fmla="*/ 519275 h 1038549"/>
              <a:gd name="connsiteX0" fmla="*/ 0 w 7841482"/>
              <a:gd name="connsiteY0" fmla="*/ 519275 h 1038550"/>
              <a:gd name="connsiteX1" fmla="*/ 519275 w 7841482"/>
              <a:gd name="connsiteY1" fmla="*/ 0 h 1038550"/>
              <a:gd name="connsiteX2" fmla="*/ 7322207 w 7841482"/>
              <a:gd name="connsiteY2" fmla="*/ 0 h 1038550"/>
              <a:gd name="connsiteX3" fmla="*/ 7841482 w 7841482"/>
              <a:gd name="connsiteY3" fmla="*/ 519275 h 1038550"/>
              <a:gd name="connsiteX4" fmla="*/ 7841481 w 7841482"/>
              <a:gd name="connsiteY4" fmla="*/ 519275 h 1038550"/>
              <a:gd name="connsiteX5" fmla="*/ 7322206 w 7841482"/>
              <a:gd name="connsiteY5" fmla="*/ 1038550 h 1038550"/>
              <a:gd name="connsiteX6" fmla="*/ 519275 w 7841482"/>
              <a:gd name="connsiteY6" fmla="*/ 1038549 h 1038550"/>
              <a:gd name="connsiteX7" fmla="*/ 0 w 7841482"/>
              <a:gd name="connsiteY7" fmla="*/ 519274 h 1038550"/>
              <a:gd name="connsiteX8" fmla="*/ 0 w 7841482"/>
              <a:gd name="connsiteY8" fmla="*/ 519275 h 1038550"/>
              <a:gd name="connsiteX0" fmla="*/ 0 w 7841482"/>
              <a:gd name="connsiteY0" fmla="*/ 572573 h 1091848"/>
              <a:gd name="connsiteX1" fmla="*/ 519275 w 7841482"/>
              <a:gd name="connsiteY1" fmla="*/ 53298 h 1091848"/>
              <a:gd name="connsiteX2" fmla="*/ 7322207 w 7841482"/>
              <a:gd name="connsiteY2" fmla="*/ 53298 h 1091848"/>
              <a:gd name="connsiteX3" fmla="*/ 7841482 w 7841482"/>
              <a:gd name="connsiteY3" fmla="*/ 572573 h 1091848"/>
              <a:gd name="connsiteX4" fmla="*/ 7841481 w 7841482"/>
              <a:gd name="connsiteY4" fmla="*/ 572573 h 1091848"/>
              <a:gd name="connsiteX5" fmla="*/ 7322206 w 7841482"/>
              <a:gd name="connsiteY5" fmla="*/ 1091848 h 1091848"/>
              <a:gd name="connsiteX6" fmla="*/ 519275 w 7841482"/>
              <a:gd name="connsiteY6" fmla="*/ 1091847 h 1091848"/>
              <a:gd name="connsiteX7" fmla="*/ 0 w 7841482"/>
              <a:gd name="connsiteY7" fmla="*/ 572572 h 1091848"/>
              <a:gd name="connsiteX8" fmla="*/ 0 w 7841482"/>
              <a:gd name="connsiteY8" fmla="*/ 572573 h 1091848"/>
              <a:gd name="connsiteX0" fmla="*/ 0 w 7841482"/>
              <a:gd name="connsiteY0" fmla="*/ 555548 h 1074823"/>
              <a:gd name="connsiteX1" fmla="*/ 519275 w 7841482"/>
              <a:gd name="connsiteY1" fmla="*/ 36273 h 1074823"/>
              <a:gd name="connsiteX2" fmla="*/ 7322207 w 7841482"/>
              <a:gd name="connsiteY2" fmla="*/ 36273 h 1074823"/>
              <a:gd name="connsiteX3" fmla="*/ 7841482 w 7841482"/>
              <a:gd name="connsiteY3" fmla="*/ 555548 h 1074823"/>
              <a:gd name="connsiteX4" fmla="*/ 7841481 w 7841482"/>
              <a:gd name="connsiteY4" fmla="*/ 555548 h 1074823"/>
              <a:gd name="connsiteX5" fmla="*/ 7322206 w 7841482"/>
              <a:gd name="connsiteY5" fmla="*/ 1074823 h 1074823"/>
              <a:gd name="connsiteX6" fmla="*/ 519275 w 7841482"/>
              <a:gd name="connsiteY6" fmla="*/ 1074822 h 1074823"/>
              <a:gd name="connsiteX7" fmla="*/ 0 w 7841482"/>
              <a:gd name="connsiteY7" fmla="*/ 555547 h 1074823"/>
              <a:gd name="connsiteX8" fmla="*/ 0 w 7841482"/>
              <a:gd name="connsiteY8" fmla="*/ 555548 h 1074823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66506 h 1085781"/>
              <a:gd name="connsiteX1" fmla="*/ 519275 w 7841482"/>
              <a:gd name="connsiteY1" fmla="*/ 47231 h 1085781"/>
              <a:gd name="connsiteX2" fmla="*/ 7322207 w 7841482"/>
              <a:gd name="connsiteY2" fmla="*/ 47231 h 1085781"/>
              <a:gd name="connsiteX3" fmla="*/ 7841482 w 7841482"/>
              <a:gd name="connsiteY3" fmla="*/ 566506 h 1085781"/>
              <a:gd name="connsiteX4" fmla="*/ 7841481 w 7841482"/>
              <a:gd name="connsiteY4" fmla="*/ 566506 h 1085781"/>
              <a:gd name="connsiteX5" fmla="*/ 7322206 w 7841482"/>
              <a:gd name="connsiteY5" fmla="*/ 1085781 h 1085781"/>
              <a:gd name="connsiteX6" fmla="*/ 519275 w 7841482"/>
              <a:gd name="connsiteY6" fmla="*/ 1085780 h 1085781"/>
              <a:gd name="connsiteX7" fmla="*/ 0 w 7841482"/>
              <a:gd name="connsiteY7" fmla="*/ 566505 h 1085781"/>
              <a:gd name="connsiteX8" fmla="*/ 0 w 7841482"/>
              <a:gd name="connsiteY8" fmla="*/ 566506 h 1085781"/>
              <a:gd name="connsiteX0" fmla="*/ 0 w 7841482"/>
              <a:gd name="connsiteY0" fmla="*/ 593300 h 1112575"/>
              <a:gd name="connsiteX1" fmla="*/ 519275 w 7841482"/>
              <a:gd name="connsiteY1" fmla="*/ 74025 h 1112575"/>
              <a:gd name="connsiteX2" fmla="*/ 7322207 w 7841482"/>
              <a:gd name="connsiteY2" fmla="*/ 74025 h 1112575"/>
              <a:gd name="connsiteX3" fmla="*/ 7841482 w 7841482"/>
              <a:gd name="connsiteY3" fmla="*/ 593300 h 1112575"/>
              <a:gd name="connsiteX4" fmla="*/ 7841481 w 7841482"/>
              <a:gd name="connsiteY4" fmla="*/ 593300 h 1112575"/>
              <a:gd name="connsiteX5" fmla="*/ 7322206 w 7841482"/>
              <a:gd name="connsiteY5" fmla="*/ 1112575 h 1112575"/>
              <a:gd name="connsiteX6" fmla="*/ 519275 w 7841482"/>
              <a:gd name="connsiteY6" fmla="*/ 1112574 h 1112575"/>
              <a:gd name="connsiteX7" fmla="*/ 0 w 7841482"/>
              <a:gd name="connsiteY7" fmla="*/ 593299 h 1112575"/>
              <a:gd name="connsiteX8" fmla="*/ 0 w 7841482"/>
              <a:gd name="connsiteY8" fmla="*/ 593300 h 1112575"/>
              <a:gd name="connsiteX0" fmla="*/ 0 w 7841482"/>
              <a:gd name="connsiteY0" fmla="*/ 576065 h 1095340"/>
              <a:gd name="connsiteX1" fmla="*/ 519275 w 7841482"/>
              <a:gd name="connsiteY1" fmla="*/ 56790 h 1095340"/>
              <a:gd name="connsiteX2" fmla="*/ 7322207 w 7841482"/>
              <a:gd name="connsiteY2" fmla="*/ 56790 h 1095340"/>
              <a:gd name="connsiteX3" fmla="*/ 7841482 w 7841482"/>
              <a:gd name="connsiteY3" fmla="*/ 576065 h 1095340"/>
              <a:gd name="connsiteX4" fmla="*/ 7841481 w 7841482"/>
              <a:gd name="connsiteY4" fmla="*/ 576065 h 1095340"/>
              <a:gd name="connsiteX5" fmla="*/ 7322206 w 7841482"/>
              <a:gd name="connsiteY5" fmla="*/ 1095340 h 1095340"/>
              <a:gd name="connsiteX6" fmla="*/ 519275 w 7841482"/>
              <a:gd name="connsiteY6" fmla="*/ 1095339 h 1095340"/>
              <a:gd name="connsiteX7" fmla="*/ 0 w 7841482"/>
              <a:gd name="connsiteY7" fmla="*/ 576064 h 1095340"/>
              <a:gd name="connsiteX8" fmla="*/ 0 w 7841482"/>
              <a:gd name="connsiteY8" fmla="*/ 576065 h 1095340"/>
              <a:gd name="connsiteX0" fmla="*/ 0 w 7841482"/>
              <a:gd name="connsiteY0" fmla="*/ 620769 h 1140044"/>
              <a:gd name="connsiteX1" fmla="*/ 519275 w 7841482"/>
              <a:gd name="connsiteY1" fmla="*/ 101494 h 1140044"/>
              <a:gd name="connsiteX2" fmla="*/ 7322207 w 7841482"/>
              <a:gd name="connsiteY2" fmla="*/ 101494 h 1140044"/>
              <a:gd name="connsiteX3" fmla="*/ 7841482 w 7841482"/>
              <a:gd name="connsiteY3" fmla="*/ 620769 h 1140044"/>
              <a:gd name="connsiteX4" fmla="*/ 7841481 w 7841482"/>
              <a:gd name="connsiteY4" fmla="*/ 620769 h 1140044"/>
              <a:gd name="connsiteX5" fmla="*/ 7322206 w 7841482"/>
              <a:gd name="connsiteY5" fmla="*/ 1140044 h 1140044"/>
              <a:gd name="connsiteX6" fmla="*/ 519275 w 7841482"/>
              <a:gd name="connsiteY6" fmla="*/ 1140043 h 1140044"/>
              <a:gd name="connsiteX7" fmla="*/ 0 w 7841482"/>
              <a:gd name="connsiteY7" fmla="*/ 620768 h 1140044"/>
              <a:gd name="connsiteX8" fmla="*/ 0 w 7841482"/>
              <a:gd name="connsiteY8" fmla="*/ 620769 h 1140044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7348 h 1126623"/>
              <a:gd name="connsiteX1" fmla="*/ 519275 w 7841482"/>
              <a:gd name="connsiteY1" fmla="*/ 88073 h 1126623"/>
              <a:gd name="connsiteX2" fmla="*/ 3732550 w 7841482"/>
              <a:gd name="connsiteY2" fmla="*/ 619 h 1126623"/>
              <a:gd name="connsiteX3" fmla="*/ 7322207 w 7841482"/>
              <a:gd name="connsiteY3" fmla="*/ 88073 h 1126623"/>
              <a:gd name="connsiteX4" fmla="*/ 7841482 w 7841482"/>
              <a:gd name="connsiteY4" fmla="*/ 607348 h 1126623"/>
              <a:gd name="connsiteX5" fmla="*/ 7841481 w 7841482"/>
              <a:gd name="connsiteY5" fmla="*/ 607348 h 1126623"/>
              <a:gd name="connsiteX6" fmla="*/ 7322206 w 7841482"/>
              <a:gd name="connsiteY6" fmla="*/ 1126623 h 1126623"/>
              <a:gd name="connsiteX7" fmla="*/ 519275 w 7841482"/>
              <a:gd name="connsiteY7" fmla="*/ 1126622 h 1126623"/>
              <a:gd name="connsiteX8" fmla="*/ 0 w 7841482"/>
              <a:gd name="connsiteY8" fmla="*/ 607347 h 1126623"/>
              <a:gd name="connsiteX9" fmla="*/ 0 w 7841482"/>
              <a:gd name="connsiteY9" fmla="*/ 607348 h 1126623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26004"/>
              <a:gd name="connsiteX1" fmla="*/ 519275 w 7841482"/>
              <a:gd name="connsiteY1" fmla="*/ 87454 h 1126004"/>
              <a:gd name="connsiteX2" fmla="*/ 3732550 w 7841482"/>
              <a:gd name="connsiteY2" fmla="*/ 0 h 1126004"/>
              <a:gd name="connsiteX3" fmla="*/ 7322207 w 7841482"/>
              <a:gd name="connsiteY3" fmla="*/ 87454 h 1126004"/>
              <a:gd name="connsiteX4" fmla="*/ 7841482 w 7841482"/>
              <a:gd name="connsiteY4" fmla="*/ 606729 h 1126004"/>
              <a:gd name="connsiteX5" fmla="*/ 7841481 w 7841482"/>
              <a:gd name="connsiteY5" fmla="*/ 606729 h 1126004"/>
              <a:gd name="connsiteX6" fmla="*/ 7322206 w 7841482"/>
              <a:gd name="connsiteY6" fmla="*/ 1126004 h 1126004"/>
              <a:gd name="connsiteX7" fmla="*/ 519275 w 7841482"/>
              <a:gd name="connsiteY7" fmla="*/ 1126003 h 1126004"/>
              <a:gd name="connsiteX8" fmla="*/ 0 w 7841482"/>
              <a:gd name="connsiteY8" fmla="*/ 606728 h 1126004"/>
              <a:gd name="connsiteX9" fmla="*/ 0 w 7841482"/>
              <a:gd name="connsiteY9" fmla="*/ 606729 h 1126004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0 w 7841482"/>
              <a:gd name="connsiteY0" fmla="*/ 606729 h 1133418"/>
              <a:gd name="connsiteX1" fmla="*/ 519275 w 7841482"/>
              <a:gd name="connsiteY1" fmla="*/ 87454 h 1133418"/>
              <a:gd name="connsiteX2" fmla="*/ 3732550 w 7841482"/>
              <a:gd name="connsiteY2" fmla="*/ 0 h 1133418"/>
              <a:gd name="connsiteX3" fmla="*/ 7322207 w 7841482"/>
              <a:gd name="connsiteY3" fmla="*/ 87454 h 1133418"/>
              <a:gd name="connsiteX4" fmla="*/ 7841482 w 7841482"/>
              <a:gd name="connsiteY4" fmla="*/ 606729 h 1133418"/>
              <a:gd name="connsiteX5" fmla="*/ 7841481 w 7841482"/>
              <a:gd name="connsiteY5" fmla="*/ 606729 h 1133418"/>
              <a:gd name="connsiteX6" fmla="*/ 7322206 w 7841482"/>
              <a:gd name="connsiteY6" fmla="*/ 1126004 h 1133418"/>
              <a:gd name="connsiteX7" fmla="*/ 519275 w 7841482"/>
              <a:gd name="connsiteY7" fmla="*/ 1126003 h 1133418"/>
              <a:gd name="connsiteX8" fmla="*/ 0 w 7841482"/>
              <a:gd name="connsiteY8" fmla="*/ 606728 h 1133418"/>
              <a:gd name="connsiteX9" fmla="*/ 0 w 7841482"/>
              <a:gd name="connsiteY9" fmla="*/ 606729 h 1133418"/>
              <a:gd name="connsiteX0" fmla="*/ 18963 w 7860445"/>
              <a:gd name="connsiteY0" fmla="*/ 606729 h 1133418"/>
              <a:gd name="connsiteX1" fmla="*/ 538238 w 7860445"/>
              <a:gd name="connsiteY1" fmla="*/ 87454 h 1133418"/>
              <a:gd name="connsiteX2" fmla="*/ 3751513 w 7860445"/>
              <a:gd name="connsiteY2" fmla="*/ 0 h 1133418"/>
              <a:gd name="connsiteX3" fmla="*/ 7341170 w 7860445"/>
              <a:gd name="connsiteY3" fmla="*/ 87454 h 1133418"/>
              <a:gd name="connsiteX4" fmla="*/ 7860445 w 7860445"/>
              <a:gd name="connsiteY4" fmla="*/ 606729 h 1133418"/>
              <a:gd name="connsiteX5" fmla="*/ 7860444 w 7860445"/>
              <a:gd name="connsiteY5" fmla="*/ 606729 h 1133418"/>
              <a:gd name="connsiteX6" fmla="*/ 7341169 w 7860445"/>
              <a:gd name="connsiteY6" fmla="*/ 1126004 h 1133418"/>
              <a:gd name="connsiteX7" fmla="*/ 538238 w 7860445"/>
              <a:gd name="connsiteY7" fmla="*/ 1126003 h 1133418"/>
              <a:gd name="connsiteX8" fmla="*/ 18963 w 7860445"/>
              <a:gd name="connsiteY8" fmla="*/ 606728 h 1133418"/>
              <a:gd name="connsiteX9" fmla="*/ 18963 w 7860445"/>
              <a:gd name="connsiteY9" fmla="*/ 606729 h 113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0445" h="1133418">
                <a:moveTo>
                  <a:pt x="18963" y="606729"/>
                </a:moveTo>
                <a:cubicBezTo>
                  <a:pt x="-85968" y="274971"/>
                  <a:pt x="266440" y="192385"/>
                  <a:pt x="538238" y="87454"/>
                </a:cubicBezTo>
                <a:cubicBezTo>
                  <a:pt x="1160330" y="-13667"/>
                  <a:pt x="2542740" y="104931"/>
                  <a:pt x="3751513" y="0"/>
                </a:cubicBezTo>
                <a:cubicBezTo>
                  <a:pt x="5230109" y="59960"/>
                  <a:pt x="6656348" y="-13667"/>
                  <a:pt x="7341170" y="87454"/>
                </a:cubicBezTo>
                <a:cubicBezTo>
                  <a:pt x="7792850" y="207375"/>
                  <a:pt x="7860445" y="319941"/>
                  <a:pt x="7860445" y="606729"/>
                </a:cubicBezTo>
                <a:lnTo>
                  <a:pt x="7860444" y="606729"/>
                </a:lnTo>
                <a:cubicBezTo>
                  <a:pt x="7770503" y="878527"/>
                  <a:pt x="7747878" y="1051053"/>
                  <a:pt x="7341169" y="1126004"/>
                </a:cubicBezTo>
                <a:cubicBezTo>
                  <a:pt x="5388318" y="991093"/>
                  <a:pt x="1906472" y="1170973"/>
                  <a:pt x="538238" y="1126003"/>
                </a:cubicBezTo>
                <a:cubicBezTo>
                  <a:pt x="266441" y="976101"/>
                  <a:pt x="18963" y="893516"/>
                  <a:pt x="18963" y="606728"/>
                </a:cubicBezTo>
                <a:lnTo>
                  <a:pt x="18963" y="6067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8D46E9-B86A-4C03-88DB-DAE4C66DA8FF}"/>
              </a:ext>
            </a:extLst>
          </p:cNvPr>
          <p:cNvSpPr/>
          <p:nvPr/>
        </p:nvSpPr>
        <p:spPr>
          <a:xfrm>
            <a:off x="508705" y="285588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chemeClr val="accent4">
                    <a:lumMod val="75000"/>
                  </a:schemeClr>
                </a:solidFill>
              </a:rPr>
              <a:t>情境舉例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rPr>
              <a:t>：</a:t>
            </a:r>
            <a:endParaRPr lang="en-US" altLang="zh-TW" sz="4400" b="1" dirty="0">
              <a:solidFill>
                <a:schemeClr val="accent4">
                  <a:lumMod val="75000"/>
                </a:schemeClr>
              </a:solidFill>
              <a:latin typeface="Arial"/>
              <a:ea typeface="微軟正黑體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8C7D35B-7353-4E0A-A38C-DB7E3C4EE4A8}"/>
              </a:ext>
            </a:extLst>
          </p:cNvPr>
          <p:cNvGrpSpPr/>
          <p:nvPr/>
        </p:nvGrpSpPr>
        <p:grpSpPr>
          <a:xfrm>
            <a:off x="277188" y="3317724"/>
            <a:ext cx="16514424" cy="5895602"/>
            <a:chOff x="232583" y="2986349"/>
            <a:chExt cx="16514424" cy="589560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E44FEF9-939F-4C96-ADFA-D613B88FAD87}"/>
                </a:ext>
              </a:extLst>
            </p:cNvPr>
            <p:cNvSpPr txBox="1"/>
            <p:nvPr/>
          </p:nvSpPr>
          <p:spPr>
            <a:xfrm>
              <a:off x="232583" y="4633951"/>
              <a:ext cx="3060000" cy="37080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該校學生有體位兩極化的趨勢，過輕、過重及肥胖的學生比例皆增加。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BBD64E1-CDDE-4836-AF4B-9B7F4AF49389}"/>
                </a:ext>
              </a:extLst>
            </p:cNvPr>
            <p:cNvSpPr txBox="1"/>
            <p:nvPr/>
          </p:nvSpPr>
          <p:spPr>
            <a:xfrm>
              <a:off x="3596789" y="4633947"/>
              <a:ext cx="3060000" cy="42480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評估對學生的重要性後，決定優先推動有關建立正確的體型意識、養成良好飲食及運動習慣的行動方案。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1D11AE47-3409-44FC-9839-67FC73DFBC9A}"/>
                </a:ext>
              </a:extLst>
            </p:cNvPr>
            <p:cNvSpPr/>
            <p:nvPr/>
          </p:nvSpPr>
          <p:spPr>
            <a:xfrm>
              <a:off x="464100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盤點學校資源、需求及現況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91088C-F88B-4076-851E-D7618759F8C7}"/>
                </a:ext>
              </a:extLst>
            </p:cNvPr>
            <p:cNvSpPr/>
            <p:nvPr/>
          </p:nvSpPr>
          <p:spPr>
            <a:xfrm>
              <a:off x="3252727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A2DD5E67-88B7-4A94-B9D3-EF705E28EC7A}"/>
                </a:ext>
              </a:extLst>
            </p:cNvPr>
            <p:cNvSpPr/>
            <p:nvPr/>
          </p:nvSpPr>
          <p:spPr>
            <a:xfrm>
              <a:off x="3827706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54" tIns="45954" rIns="45954" bIns="45954" numCol="1" spcCol="1270" anchor="ctr" anchorCtr="0">
              <a:noAutofit/>
            </a:bodyPr>
            <a:lstStyle/>
            <a:p>
              <a:pPr marL="0" lvl="0" indent="0" algn="ctr" defTabSz="44450">
                <a:spcAft>
                  <a:spcPts val="1800"/>
                </a:spcAft>
                <a:buNone/>
              </a:pPr>
              <a:endParaRPr lang="en-US" altLang="zh-TW" sz="1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依重要性排序</a:t>
              </a:r>
              <a:endParaRPr lang="en-US" altLang="zh-TW" sz="28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spcAft>
                  <a:spcPts val="1800"/>
                </a:spcAft>
                <a:buNone/>
              </a:pPr>
              <a:endParaRPr lang="zh-TW" altLang="en-US" sz="8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1BD9EEB1-DCF9-49FD-8508-F7EDB051D2EC}"/>
                </a:ext>
              </a:extLst>
            </p:cNvPr>
            <p:cNvSpPr/>
            <p:nvPr/>
          </p:nvSpPr>
          <p:spPr>
            <a:xfrm>
              <a:off x="6616333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A882AAFF-68DA-4FC9-B96C-EFCFCDCBE042}"/>
                </a:ext>
              </a:extLst>
            </p:cNvPr>
            <p:cNvSpPr/>
            <p:nvPr/>
          </p:nvSpPr>
          <p:spPr>
            <a:xfrm>
              <a:off x="7191312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決定推動面向及主題</a:t>
              </a:r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5F64FDB6-3B95-431C-B747-1D29E7FDAB08}"/>
                </a:ext>
              </a:extLst>
            </p:cNvPr>
            <p:cNvSpPr/>
            <p:nvPr/>
          </p:nvSpPr>
          <p:spPr>
            <a:xfrm>
              <a:off x="9979939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7B98C005-B8BB-46CF-9D56-79D8893B7AF9}"/>
                </a:ext>
              </a:extLst>
            </p:cNvPr>
            <p:cNvSpPr/>
            <p:nvPr/>
          </p:nvSpPr>
          <p:spPr>
            <a:xfrm>
              <a:off x="10554918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確認合作單位及推動策略</a:t>
              </a: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2E42636A-61B7-44FF-AFA4-BA3D43419C45}"/>
                </a:ext>
              </a:extLst>
            </p:cNvPr>
            <p:cNvSpPr/>
            <p:nvPr/>
          </p:nvSpPr>
          <p:spPr>
            <a:xfrm>
              <a:off x="13343545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AE91AFE7-DAAA-465D-A978-A46A89DBC21E}"/>
                </a:ext>
              </a:extLst>
            </p:cNvPr>
            <p:cNvSpPr/>
            <p:nvPr/>
          </p:nvSpPr>
          <p:spPr>
            <a:xfrm>
              <a:off x="13918524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決定行動方案及分工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D09F883-7C61-4B92-91C7-FFEFAC4FA001}"/>
                </a:ext>
              </a:extLst>
            </p:cNvPr>
            <p:cNvSpPr txBox="1"/>
            <p:nvPr/>
          </p:nvSpPr>
          <p:spPr>
            <a:xfrm>
              <a:off x="10322801" y="4633950"/>
              <a:ext cx="3060000" cy="42480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「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學校社會環境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」及「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個人健康技能</a:t>
              </a:r>
              <a:r>
                <a:rPr kumimoji="0" lang="zh-TW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」推動策略，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成立健康體位控制班，進行正確體型意識、飲食及運動系列課程。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D42FE78-F1AA-4AED-9A0D-6EF25BAF4C24}"/>
                </a:ext>
              </a:extLst>
            </p:cNvPr>
            <p:cNvSpPr txBox="1"/>
            <p:nvPr/>
          </p:nvSpPr>
          <p:spPr>
            <a:xfrm>
              <a:off x="13687007" y="4633951"/>
              <a:ext cx="3060000" cy="42480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由衛生保健組邀請體位不良學生參與健康體位控制班，追蹤學生體位狀況，並請內</a:t>
              </a:r>
              <a:r>
                <a: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外部心理師、營養師、運動專業教師協助每週系列課程內容。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F7B07EF-58A3-4A5B-99AC-355FD1DFA2A0}"/>
                </a:ext>
              </a:extLst>
            </p:cNvPr>
            <p:cNvSpPr txBox="1"/>
            <p:nvPr/>
          </p:nvSpPr>
          <p:spPr>
            <a:xfrm>
              <a:off x="6959795" y="4633951"/>
              <a:ext cx="3060000" cy="42473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參考大專校院健康體位推動策略架構後， 選擇最貼近目標的「身體活動及良好體位」面向中的「體型意識」、「良好的體位及體適能」及「健康飲食」中的「飲食指導」主題共同執行。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1C860B2F-D7F2-48B1-87FA-F398DD7377F9}"/>
              </a:ext>
            </a:extLst>
          </p:cNvPr>
          <p:cNvSpPr/>
          <p:nvPr/>
        </p:nvSpPr>
        <p:spPr>
          <a:xfrm>
            <a:off x="6146242" y="569366"/>
            <a:ext cx="9600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從學生體檢結果中，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發現過輕及過瘦的學生比例愈來愈高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90E484F-27E6-4B96-A2E2-D1AFD537C78E}"/>
              </a:ext>
            </a:extLst>
          </p:cNvPr>
          <p:cNvSpPr/>
          <p:nvPr/>
        </p:nvSpPr>
        <p:spPr>
          <a:xfrm>
            <a:off x="14014107" y="2096306"/>
            <a:ext cx="2408271" cy="40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校健促推動人員</a:t>
            </a:r>
            <a:endParaRPr lang="zh-TW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DBBD54E-89E2-462F-9A95-6A9E6EE58896}"/>
              </a:ext>
            </a:extLst>
          </p:cNvPr>
          <p:cNvSpPr/>
          <p:nvPr/>
        </p:nvSpPr>
        <p:spPr>
          <a:xfrm>
            <a:off x="4664979" y="2107517"/>
            <a:ext cx="4678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我們可以試著這麼做！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60033A-EA74-ED8D-FCC8-F1CF66304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94"/>
          <a:stretch/>
        </p:blipFill>
        <p:spPr>
          <a:xfrm>
            <a:off x="3065081" y="1132845"/>
            <a:ext cx="1614460" cy="1810449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58C1721-CEE0-49D7-B721-B5038228E50B}"/>
              </a:ext>
            </a:extLst>
          </p:cNvPr>
          <p:cNvSpPr/>
          <p:nvPr/>
        </p:nvSpPr>
        <p:spPr>
          <a:xfrm>
            <a:off x="2781307" y="2824756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校健促推動人員</a:t>
            </a:r>
            <a:endParaRPr lang="zh-TW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54610" y="8898891"/>
            <a:ext cx="3982720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6A48EF-9BA1-782A-72EC-B1735CA1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445780" y="291504"/>
            <a:ext cx="1355499" cy="17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3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57480" y="8898891"/>
            <a:ext cx="398272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/>
          <p:cNvSpPr/>
          <p:nvPr/>
        </p:nvSpPr>
        <p:spPr>
          <a:xfrm>
            <a:off x="1694400" y="1915246"/>
            <a:ext cx="13680000" cy="3335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4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世界衛生組織</a:t>
            </a:r>
            <a:r>
              <a:rPr lang="en-US" altLang="zh-TW" sz="44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(WHO)</a:t>
            </a:r>
            <a:r>
              <a:rPr lang="zh-TW" altLang="en-US" sz="44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健康促進學校的六大範疇</a:t>
            </a:r>
            <a:endParaRPr lang="en-US" altLang="zh-TW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學校實際實施狀況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大專校院健康促進學校成果報告</a:t>
            </a:r>
            <a:r>
              <a:rPr lang="en-US" altLang="zh-TW" sz="4400"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400"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大專校院健康促進學校必選議題檢核表</a:t>
            </a:r>
            <a:endParaRPr lang="en-US" altLang="zh-TW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696E930-F5F4-476F-8AB7-C4C98A2AD8D5}"/>
              </a:ext>
            </a:extLst>
          </p:cNvPr>
          <p:cNvGrpSpPr/>
          <p:nvPr/>
        </p:nvGrpSpPr>
        <p:grpSpPr>
          <a:xfrm>
            <a:off x="1694400" y="304001"/>
            <a:ext cx="4310041" cy="1260000"/>
            <a:chOff x="10502862" y="5884236"/>
            <a:chExt cx="4310041" cy="1260000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D38789DF-8F3D-4449-88F2-76E46E4B3189}"/>
                </a:ext>
              </a:extLst>
            </p:cNvPr>
            <p:cNvSpPr/>
            <p:nvPr/>
          </p:nvSpPr>
          <p:spPr>
            <a:xfrm>
              <a:off x="10502862" y="588423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5"/>
                  </a:solidFill>
                  <a:latin typeface="Arial"/>
                  <a:ea typeface="微軟正黑體"/>
                </a:rPr>
                <a:t>05</a:t>
              </a:r>
              <a:endParaRPr lang="zh-TW" altLang="en-US" sz="4800" b="1" dirty="0">
                <a:solidFill>
                  <a:schemeClr val="accent5"/>
                </a:solidFill>
                <a:latin typeface="Arial"/>
                <a:ea typeface="微軟正黑體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35A00F6-7694-4449-8D2A-C134FBEDC939}"/>
                </a:ext>
              </a:extLst>
            </p:cNvPr>
            <p:cNvSpPr txBox="1"/>
            <p:nvPr/>
          </p:nvSpPr>
          <p:spPr>
            <a:xfrm>
              <a:off x="11957409" y="6129515"/>
              <a:ext cx="2855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chemeClr val="accent5"/>
                  </a:solidFill>
                  <a:latin typeface="Arial"/>
                  <a:ea typeface="微軟正黑體"/>
                </a:rPr>
                <a:t>參考依據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2681439D-0273-4A62-9758-F7C4A9352C6A}"/>
              </a:ext>
            </a:extLst>
          </p:cNvPr>
          <p:cNvGrpSpPr/>
          <p:nvPr/>
        </p:nvGrpSpPr>
        <p:grpSpPr>
          <a:xfrm>
            <a:off x="1694400" y="304001"/>
            <a:ext cx="5243899" cy="1260000"/>
            <a:chOff x="2404003" y="2005936"/>
            <a:chExt cx="5243899" cy="1260000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F87E10AF-0411-4418-8B85-38A9624B941F}"/>
                </a:ext>
              </a:extLst>
            </p:cNvPr>
            <p:cNvSpPr/>
            <p:nvPr/>
          </p:nvSpPr>
          <p:spPr>
            <a:xfrm>
              <a:off x="2404003" y="200593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rgbClr val="6BCBC5"/>
                  </a:solidFill>
                  <a:latin typeface="Arial"/>
                  <a:ea typeface="微軟正黑體"/>
                </a:rPr>
                <a:t>01</a:t>
              </a:r>
              <a:endParaRPr lang="zh-TW" altLang="en-US" sz="4800" b="1" dirty="0">
                <a:solidFill>
                  <a:srgbClr val="6BCBC5"/>
                </a:solidFill>
                <a:latin typeface="Arial"/>
                <a:ea typeface="微軟正黑體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C0C6802-8515-4B69-998B-A8F88A749E26}"/>
                </a:ext>
              </a:extLst>
            </p:cNvPr>
            <p:cNvSpPr txBox="1"/>
            <p:nvPr/>
          </p:nvSpPr>
          <p:spPr>
            <a:xfrm>
              <a:off x="3827998" y="2251215"/>
              <a:ext cx="3819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rgbClr val="6BCBC5"/>
                  </a:solidFill>
                  <a:latin typeface="Arial"/>
                  <a:ea typeface="微軟正黑體"/>
                </a:rPr>
                <a:t>緣起及目的</a:t>
              </a:r>
              <a:r>
                <a:rPr lang="en-US" altLang="zh-TW" sz="4400" b="1" dirty="0">
                  <a:solidFill>
                    <a:srgbClr val="6BCBC5"/>
                  </a:solidFill>
                  <a:latin typeface="Arial"/>
                  <a:ea typeface="微軟正黑體"/>
                </a:rPr>
                <a:t> </a:t>
              </a:r>
              <a:endParaRPr lang="zh-TW" altLang="en-US" sz="4400" b="1" dirty="0">
                <a:solidFill>
                  <a:srgbClr val="6BCBC5"/>
                </a:solidFill>
                <a:latin typeface="Arial"/>
                <a:ea typeface="微軟正黑體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/>
          <p:cNvSpPr/>
          <p:nvPr/>
        </p:nvSpPr>
        <p:spPr>
          <a:xfrm>
            <a:off x="1694400" y="1915246"/>
            <a:ext cx="13680000" cy="4784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4400" b="1" u="sng" dirty="0">
                <a:solidFill>
                  <a:schemeClr val="accent5">
                    <a:lumMod val="50000"/>
                  </a:schemeClr>
                </a:solidFill>
                <a:latin typeface="Arial"/>
                <a:ea typeface="微軟正黑體"/>
              </a:rPr>
              <a:t>緣起</a:t>
            </a:r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Arial"/>
                <a:ea typeface="微軟正黑體"/>
              </a:rPr>
              <a:t>：</a:t>
            </a:r>
            <a:endParaRPr lang="en-US" altLang="zh-TW" sz="4400" dirty="0">
              <a:solidFill>
                <a:schemeClr val="accent5">
                  <a:lumMod val="50000"/>
                </a:schemeClr>
              </a:solidFill>
              <a:latin typeface="Arial"/>
              <a:ea typeface="微軟正黑體"/>
            </a:endParaRPr>
          </a:p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教育部近年內已設計多種衛生教育宣導的行動方案、文宣品、手冊等教學資源，以增加學校推動人員的知能與提升相關資源運用。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為長期且有效推動大專校院辦理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健康促進及健康生活行為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之課程或活動，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參考過去資源及各校的推動經驗，建置</a:t>
            </a:r>
            <a:r>
              <a:rPr lang="zh-TW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健康體位推動策略架構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，藉由整體規劃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新細明體"/>
                <a:ea typeface="新細明體"/>
              </a:rPr>
              <a:t>，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分配不同行動策略並多面向的推動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613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46781" y="8898891"/>
            <a:ext cx="398272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A138621-18E0-4D88-A9E2-95F4BBC880AE}"/>
              </a:ext>
            </a:extLst>
          </p:cNvPr>
          <p:cNvSpPr/>
          <p:nvPr/>
        </p:nvSpPr>
        <p:spPr>
          <a:xfrm>
            <a:off x="122186" y="542570"/>
            <a:ext cx="16824428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44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WHO</a:t>
            </a:r>
            <a:r>
              <a:rPr lang="zh-TW" altLang="en-US" sz="44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健康促進學校的六大範疇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E4D2D87-4D0C-4054-97F4-711A8B566758}"/>
              </a:ext>
            </a:extLst>
          </p:cNvPr>
          <p:cNvGrpSpPr/>
          <p:nvPr/>
        </p:nvGrpSpPr>
        <p:grpSpPr>
          <a:xfrm>
            <a:off x="363782" y="1707528"/>
            <a:ext cx="16365719" cy="6573645"/>
            <a:chOff x="135507" y="1587608"/>
            <a:chExt cx="16365719" cy="6573645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F595B222-B338-450E-9DCF-4F67840BB791}"/>
                </a:ext>
              </a:extLst>
            </p:cNvPr>
            <p:cNvGrpSpPr/>
            <p:nvPr/>
          </p:nvGrpSpPr>
          <p:grpSpPr>
            <a:xfrm>
              <a:off x="135507" y="1587608"/>
              <a:ext cx="7898808" cy="1815882"/>
              <a:chOff x="135507" y="1587608"/>
              <a:chExt cx="7898808" cy="1815882"/>
            </a:xfrm>
          </p:grpSpPr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9FFE7A58-4DD5-415E-BC3E-4210B4A33C93}"/>
                  </a:ext>
                </a:extLst>
              </p:cNvPr>
              <p:cNvSpPr/>
              <p:nvPr/>
            </p:nvSpPr>
            <p:spPr>
              <a:xfrm>
                <a:off x="135507" y="1732511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BF08F0C-D1BC-4687-A891-DC8CEFCC5AAB}"/>
                  </a:ext>
                </a:extLst>
              </p:cNvPr>
              <p:cNvSpPr/>
              <p:nvPr/>
            </p:nvSpPr>
            <p:spPr>
              <a:xfrm>
                <a:off x="135507" y="1941551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chemeClr val="accent5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學校衛生政策</a:t>
                </a:r>
                <a:endParaRPr lang="zh-TW" altLang="en-US" sz="33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EDAAEF2-8CC3-4F29-BED4-9015DC284D98}"/>
                  </a:ext>
                </a:extLst>
              </p:cNvPr>
              <p:cNvSpPr/>
              <p:nvPr/>
            </p:nvSpPr>
            <p:spPr>
              <a:xfrm>
                <a:off x="2094315" y="1587608"/>
                <a:ext cx="5940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800" b="1" kern="1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組成工作組織，檢視與評估學校本位的健康問題，尋求社區資源，確立推動方針與重點，訂定學校健康政策並正式文件公告週知。</a:t>
                </a:r>
                <a:endParaRPr lang="en-US" altLang="zh-TW" sz="2800" b="1" kern="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2FC49F27-12B0-4A6C-B6A4-339751250356}"/>
                </a:ext>
              </a:extLst>
            </p:cNvPr>
            <p:cNvGrpSpPr/>
            <p:nvPr/>
          </p:nvGrpSpPr>
          <p:grpSpPr>
            <a:xfrm>
              <a:off x="8553452" y="1587608"/>
              <a:ext cx="7947774" cy="1815882"/>
              <a:chOff x="8553452" y="1587608"/>
              <a:chExt cx="7947774" cy="1815882"/>
            </a:xfrm>
          </p:grpSpPr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8CCE882A-5BE2-4636-AE88-3252ECCC2A1D}"/>
                  </a:ext>
                </a:extLst>
              </p:cNvPr>
              <p:cNvSpPr/>
              <p:nvPr/>
            </p:nvSpPr>
            <p:spPr>
              <a:xfrm>
                <a:off x="8577935" y="1732511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65EFDFE-D837-401F-B4EB-CCCB944591B7}"/>
                  </a:ext>
                </a:extLst>
              </p:cNvPr>
              <p:cNvSpPr/>
              <p:nvPr/>
            </p:nvSpPr>
            <p:spPr>
              <a:xfrm>
                <a:off x="8553452" y="2195467"/>
                <a:ext cx="195880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chemeClr val="accent5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社區關係</a:t>
                </a:r>
                <a:endParaRPr lang="zh-TW" altLang="en-US" sz="33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018B641-869B-4A22-BDB6-361A4AB1E50C}"/>
                  </a:ext>
                </a:extLst>
              </p:cNvPr>
              <p:cNvSpPr/>
              <p:nvPr/>
            </p:nvSpPr>
            <p:spPr>
              <a:xfrm>
                <a:off x="10561226" y="1587608"/>
                <a:ext cx="5940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800" b="1" kern="1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進行學校與家庭及社區的聯繫與合作，使學校與家長、政府機構、地方健康服務機構或社區組織間的聯繫管道順暢。</a:t>
                </a:r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C6F66974-F21E-40DE-9D39-CBA20FB879DE}"/>
                </a:ext>
              </a:extLst>
            </p:cNvPr>
            <p:cNvGrpSpPr/>
            <p:nvPr/>
          </p:nvGrpSpPr>
          <p:grpSpPr>
            <a:xfrm>
              <a:off x="135507" y="4038941"/>
              <a:ext cx="7898808" cy="1526077"/>
              <a:chOff x="135507" y="4047182"/>
              <a:chExt cx="7898808" cy="1526077"/>
            </a:xfrm>
          </p:grpSpPr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31EEFFA7-DBE8-4C13-9DD1-6F66E2092B73}"/>
                  </a:ext>
                </a:extLst>
              </p:cNvPr>
              <p:cNvSpPr/>
              <p:nvPr/>
            </p:nvSpPr>
            <p:spPr>
              <a:xfrm>
                <a:off x="135507" y="4047182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6E8ABCD-0696-45DE-8DDC-8495E904C8F2}"/>
                  </a:ext>
                </a:extLst>
              </p:cNvPr>
              <p:cNvSpPr/>
              <p:nvPr/>
            </p:nvSpPr>
            <p:spPr>
              <a:xfrm>
                <a:off x="135507" y="4256222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chemeClr val="accent5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學校物質環境</a:t>
                </a:r>
                <a:endParaRPr lang="zh-TW" altLang="en-US" sz="33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F027879-E23D-4184-A474-DF1BC9BFBE31}"/>
                  </a:ext>
                </a:extLst>
              </p:cNvPr>
              <p:cNvSpPr/>
              <p:nvPr/>
            </p:nvSpPr>
            <p:spPr>
              <a:xfrm>
                <a:off x="2094315" y="4117723"/>
                <a:ext cx="5940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800" b="1" kern="1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泛指校園內房舍建築、操場、各項設備及器材等硬體設施的提供、保養與安全，以及健康環境的營造。</a:t>
                </a:r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D2493FB2-32DC-45DD-822D-1B9BCB5E3B99}"/>
                </a:ext>
              </a:extLst>
            </p:cNvPr>
            <p:cNvGrpSpPr/>
            <p:nvPr/>
          </p:nvGrpSpPr>
          <p:grpSpPr>
            <a:xfrm>
              <a:off x="8577935" y="3463152"/>
              <a:ext cx="7898808" cy="2677656"/>
              <a:chOff x="8577935" y="3651566"/>
              <a:chExt cx="7898808" cy="2677656"/>
            </a:xfrm>
          </p:grpSpPr>
          <p:sp>
            <p:nvSpPr>
              <p:cNvPr id="19" name="矩形: 圓角 18">
                <a:extLst>
                  <a:ext uri="{FF2B5EF4-FFF2-40B4-BE49-F238E27FC236}">
                    <a16:creationId xmlns:a16="http://schemas.microsoft.com/office/drawing/2014/main" id="{DB6A399A-91CA-4F73-92AC-0E2D007A4DA7}"/>
                  </a:ext>
                </a:extLst>
              </p:cNvPr>
              <p:cNvSpPr/>
              <p:nvPr/>
            </p:nvSpPr>
            <p:spPr>
              <a:xfrm>
                <a:off x="8577935" y="4227355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056E466-CEDE-4FBA-AB14-718DFA819EA3}"/>
                  </a:ext>
                </a:extLst>
              </p:cNvPr>
              <p:cNvSpPr/>
              <p:nvPr/>
            </p:nvSpPr>
            <p:spPr>
              <a:xfrm>
                <a:off x="8577935" y="4436395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chemeClr val="accent5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個人健康技能</a:t>
                </a:r>
                <a:endParaRPr lang="zh-TW" altLang="en-US" sz="33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74B2281-3F07-4538-9C20-2220038E6BAA}"/>
                  </a:ext>
                </a:extLst>
              </p:cNvPr>
              <p:cNvSpPr/>
              <p:nvPr/>
            </p:nvSpPr>
            <p:spPr>
              <a:xfrm>
                <a:off x="10536743" y="3651566"/>
                <a:ext cx="59400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800" b="1" kern="1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透過健康相關課程及訓練，教導學生對健康促進的認知、採取正向的健康行為，藉由班際、校際或家校之間的宣導、體驗、演練活動，實際運用於現實生活中，進而提升個人健康技能和生活品質。</a:t>
                </a:r>
                <a:endParaRPr lang="en-US" altLang="zh-TW" sz="2800" b="1" kern="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BCDBF480-3AFD-4397-A82F-C9F8F4F11780}"/>
                </a:ext>
              </a:extLst>
            </p:cNvPr>
            <p:cNvGrpSpPr/>
            <p:nvPr/>
          </p:nvGrpSpPr>
          <p:grpSpPr>
            <a:xfrm>
              <a:off x="135507" y="6345371"/>
              <a:ext cx="7898808" cy="1815882"/>
              <a:chOff x="135507" y="6255285"/>
              <a:chExt cx="7898808" cy="1815882"/>
            </a:xfrm>
          </p:grpSpPr>
          <p:sp>
            <p:nvSpPr>
              <p:cNvPr id="23" name="矩形: 圓角 22">
                <a:extLst>
                  <a:ext uri="{FF2B5EF4-FFF2-40B4-BE49-F238E27FC236}">
                    <a16:creationId xmlns:a16="http://schemas.microsoft.com/office/drawing/2014/main" id="{D868FF33-38EC-4130-B562-0B4EC876BB57}"/>
                  </a:ext>
                </a:extLst>
              </p:cNvPr>
              <p:cNvSpPr/>
              <p:nvPr/>
            </p:nvSpPr>
            <p:spPr>
              <a:xfrm>
                <a:off x="135507" y="6400188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BBFE866-2133-49C9-8DF0-EA54CB5EFEA2}"/>
                  </a:ext>
                </a:extLst>
              </p:cNvPr>
              <p:cNvSpPr/>
              <p:nvPr/>
            </p:nvSpPr>
            <p:spPr>
              <a:xfrm>
                <a:off x="135507" y="6609228"/>
                <a:ext cx="19588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chemeClr val="accent5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學校社會環境</a:t>
                </a:r>
                <a:endParaRPr lang="zh-TW" altLang="en-US" sz="33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E5B6C52-A57A-497C-A8D9-2090F9E151B7}"/>
                  </a:ext>
                </a:extLst>
              </p:cNvPr>
              <p:cNvSpPr/>
              <p:nvPr/>
            </p:nvSpPr>
            <p:spPr>
              <a:xfrm>
                <a:off x="2094315" y="6255285"/>
                <a:ext cx="5940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800" b="1" kern="1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教導如何與人相處、從群體生活中培養自信等，並視需要調整學校作息，營造重視全人健康的環境，以形成支持性社會網絡。</a:t>
                </a: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89822C2-073E-410F-9DD3-FFA86AA0D74C}"/>
                </a:ext>
              </a:extLst>
            </p:cNvPr>
            <p:cNvGrpSpPr/>
            <p:nvPr/>
          </p:nvGrpSpPr>
          <p:grpSpPr>
            <a:xfrm>
              <a:off x="8577935" y="6345371"/>
              <a:ext cx="7898808" cy="1815882"/>
              <a:chOff x="8577935" y="6435458"/>
              <a:chExt cx="7898808" cy="1815882"/>
            </a:xfrm>
          </p:grpSpPr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B591103D-381C-4C84-B241-7AD146070D44}"/>
                  </a:ext>
                </a:extLst>
              </p:cNvPr>
              <p:cNvSpPr/>
              <p:nvPr/>
            </p:nvSpPr>
            <p:spPr>
              <a:xfrm>
                <a:off x="8577935" y="6580361"/>
                <a:ext cx="1958808" cy="1526077"/>
              </a:xfrm>
              <a:prstGeom prst="round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200" b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1649441-E0FE-46A4-8C68-D53D114295C9}"/>
                  </a:ext>
                </a:extLst>
              </p:cNvPr>
              <p:cNvSpPr/>
              <p:nvPr/>
            </p:nvSpPr>
            <p:spPr>
              <a:xfrm>
                <a:off x="8577935" y="7043317"/>
                <a:ext cx="195880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300" b="1" dirty="0">
                    <a:solidFill>
                      <a:schemeClr val="accent5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健康服務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30E4126-0579-44B7-B166-C6BA7ED5E14D}"/>
                  </a:ext>
                </a:extLst>
              </p:cNvPr>
              <p:cNvSpPr/>
              <p:nvPr/>
            </p:nvSpPr>
            <p:spPr>
              <a:xfrm>
                <a:off x="10536743" y="6435458"/>
                <a:ext cx="5940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800" b="1" kern="1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藉由健康觀察、調查、與篩檢的過程掌握師生健康狀態，進而採取適當措施以協助其獲得健康最佳狀態的一系列服務。</a:t>
                </a:r>
                <a:endParaRPr lang="en-US" altLang="zh-TW" sz="2800" b="1" kern="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78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/>
          <p:cNvSpPr/>
          <p:nvPr/>
        </p:nvSpPr>
        <p:spPr>
          <a:xfrm>
            <a:off x="1694400" y="2067645"/>
            <a:ext cx="13680000" cy="57377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4400" b="1" u="sng" dirty="0">
                <a:solidFill>
                  <a:schemeClr val="accent5">
                    <a:lumMod val="50000"/>
                  </a:schemeClr>
                </a:solidFill>
                <a:latin typeface="Arial"/>
                <a:ea typeface="微軟正黑體"/>
              </a:rPr>
              <a:t>目的</a:t>
            </a:r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Arial"/>
                <a:ea typeface="微軟正黑體"/>
              </a:rPr>
              <a:t>：</a:t>
            </a:r>
            <a:endParaRPr lang="en-US" altLang="zh-TW" sz="4400" dirty="0">
              <a:solidFill>
                <a:schemeClr val="accent5">
                  <a:lumMod val="50000"/>
                </a:schemeClr>
              </a:solidFill>
              <a:latin typeface="Arial"/>
              <a:ea typeface="微軟正黑體"/>
            </a:endParaRP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期盼大專校院學生能透過健康飲食及規律運動，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達到健康體位、預防相關疾病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提早發生。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建立健康體位推動策略架構，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彙整可行之策略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以利大專校院參考使用。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藉由不同的策略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發展多種行動方案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，建立大專校院學生健康體位知能，並於日常生活中實踐。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藉由多項活動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提高社會共同關注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大專校院學生健康體位議題。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7A7DC12-040F-4B25-91FB-4A31F18B7B14}"/>
              </a:ext>
            </a:extLst>
          </p:cNvPr>
          <p:cNvGrpSpPr/>
          <p:nvPr/>
        </p:nvGrpSpPr>
        <p:grpSpPr>
          <a:xfrm>
            <a:off x="1694400" y="304001"/>
            <a:ext cx="5243899" cy="1260000"/>
            <a:chOff x="2404003" y="2005936"/>
            <a:chExt cx="5243899" cy="1260000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76005FE8-8A7B-4031-817C-2076436C807A}"/>
                </a:ext>
              </a:extLst>
            </p:cNvPr>
            <p:cNvSpPr/>
            <p:nvPr/>
          </p:nvSpPr>
          <p:spPr>
            <a:xfrm>
              <a:off x="2404003" y="200593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rgbClr val="6BCBC5"/>
                  </a:solidFill>
                  <a:latin typeface="Arial"/>
                  <a:ea typeface="微軟正黑體"/>
                </a:rPr>
                <a:t>01</a:t>
              </a:r>
              <a:endParaRPr lang="zh-TW" altLang="en-US" sz="4800" b="1" dirty="0">
                <a:solidFill>
                  <a:srgbClr val="6BCBC5"/>
                </a:solidFill>
                <a:latin typeface="Arial"/>
                <a:ea typeface="微軟正黑體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E5816D-8A9D-495D-9DFD-88DAC4FB8359}"/>
                </a:ext>
              </a:extLst>
            </p:cNvPr>
            <p:cNvSpPr txBox="1"/>
            <p:nvPr/>
          </p:nvSpPr>
          <p:spPr>
            <a:xfrm>
              <a:off x="3827998" y="2251215"/>
              <a:ext cx="3819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rgbClr val="6BCBC5"/>
                  </a:solidFill>
                  <a:latin typeface="Arial"/>
                  <a:ea typeface="微軟正黑體"/>
                </a:rPr>
                <a:t>緣起及目的</a:t>
              </a:r>
              <a:r>
                <a:rPr lang="en-US" altLang="zh-TW" sz="4400" b="1" dirty="0">
                  <a:solidFill>
                    <a:srgbClr val="6BCBC5"/>
                  </a:solidFill>
                  <a:latin typeface="Arial"/>
                  <a:ea typeface="微軟正黑體"/>
                </a:rPr>
                <a:t> </a:t>
              </a:r>
              <a:endParaRPr lang="zh-TW" altLang="en-US" sz="4400" b="1" dirty="0">
                <a:solidFill>
                  <a:srgbClr val="6BCBC5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6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F15DAB66-78AF-47FF-8464-971361F72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5548" r="8050" b="25382"/>
          <a:stretch/>
        </p:blipFill>
        <p:spPr>
          <a:xfrm>
            <a:off x="1266385" y="1241547"/>
            <a:ext cx="15260212" cy="819111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774F14-15B9-4CC9-832A-C3B317F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33680" y="8898891"/>
            <a:ext cx="3982720" cy="511175"/>
          </a:xfrm>
        </p:spPr>
        <p:txBody>
          <a:bodyPr/>
          <a:lstStyle/>
          <a:p>
            <a:pPr defTabSz="1280160"/>
            <a:fld id="{93B68095-C8B2-4A76-90AA-E601358CCB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80160"/>
              <a:t>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839211D-83D6-40FB-A357-427F179C2E16}"/>
              </a:ext>
            </a:extLst>
          </p:cNvPr>
          <p:cNvGrpSpPr/>
          <p:nvPr/>
        </p:nvGrpSpPr>
        <p:grpSpPr>
          <a:xfrm>
            <a:off x="1694400" y="304001"/>
            <a:ext cx="10104257" cy="1260000"/>
            <a:chOff x="4029810" y="3333468"/>
            <a:chExt cx="10104257" cy="126000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069EAE20-1A58-4F38-8343-A5837ACAD629}"/>
                </a:ext>
              </a:extLst>
            </p:cNvPr>
            <p:cNvSpPr/>
            <p:nvPr/>
          </p:nvSpPr>
          <p:spPr>
            <a:xfrm>
              <a:off x="4029810" y="3333468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微軟正黑體"/>
                </a:rPr>
                <a:t>02</a:t>
              </a:r>
              <a:endParaRPr lang="zh-TW" altLang="en-US" sz="4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微軟正黑體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79022C99-C6C0-45CF-9B51-F45648B60F99}"/>
                </a:ext>
              </a:extLst>
            </p:cNvPr>
            <p:cNvGrpSpPr/>
            <p:nvPr/>
          </p:nvGrpSpPr>
          <p:grpSpPr>
            <a:xfrm>
              <a:off x="5453805" y="3578750"/>
              <a:ext cx="8680262" cy="769441"/>
              <a:chOff x="3617103" y="3013786"/>
              <a:chExt cx="6200188" cy="549600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F9EF153-C1F9-4DF8-ABA5-4C4BC3796763}"/>
                  </a:ext>
                </a:extLst>
              </p:cNvPr>
              <p:cNvSpPr txBox="1"/>
              <p:nvPr/>
            </p:nvSpPr>
            <p:spPr>
              <a:xfrm>
                <a:off x="3617103" y="3013786"/>
                <a:ext cx="1929746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/>
                <a:r>
                  <a:rPr lang="zh-TW" alt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架構簡介</a:t>
                </a:r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D3D925E-CD30-4F49-870C-DECE7E058C8F}"/>
                  </a:ext>
                </a:extLst>
              </p:cNvPr>
              <p:cNvSpPr txBox="1"/>
              <p:nvPr/>
            </p:nvSpPr>
            <p:spPr>
              <a:xfrm>
                <a:off x="5413246" y="3079736"/>
                <a:ext cx="4404045" cy="41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>
                  <a:spcAft>
                    <a:spcPts val="600"/>
                  </a:spcAft>
                </a:pP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1.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架構版面說明（如附件</a:t>
                </a: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Excel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檔）</a:t>
                </a:r>
                <a:endParaRPr lang="en-US" altLang="zh-TW" sz="3200" dirty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微軟正黑體"/>
                </a:endParaRPr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0C376DED-9699-45E7-ABEB-883F18AF38A0}"/>
              </a:ext>
            </a:extLst>
          </p:cNvPr>
          <p:cNvSpPr/>
          <p:nvPr/>
        </p:nvSpPr>
        <p:spPr>
          <a:xfrm>
            <a:off x="2231667" y="2273208"/>
            <a:ext cx="14254419" cy="7130671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行動方案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F554585-0E9D-4684-BF5C-0258DCC9ECA0}"/>
              </a:ext>
            </a:extLst>
          </p:cNvPr>
          <p:cNvSpPr/>
          <p:nvPr/>
        </p:nvSpPr>
        <p:spPr>
          <a:xfrm>
            <a:off x="1250850" y="1622325"/>
            <a:ext cx="15235237" cy="2611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20D3211-F434-4739-8D2C-483173BA537C}"/>
              </a:ext>
            </a:extLst>
          </p:cNvPr>
          <p:cNvSpPr/>
          <p:nvPr/>
        </p:nvSpPr>
        <p:spPr>
          <a:xfrm>
            <a:off x="1250850" y="1951535"/>
            <a:ext cx="15235237" cy="2611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2A476F-1C3F-434A-8F92-1CC90AA8DE0E}"/>
              </a:ext>
            </a:extLst>
          </p:cNvPr>
          <p:cNvSpPr/>
          <p:nvPr/>
        </p:nvSpPr>
        <p:spPr>
          <a:xfrm>
            <a:off x="1243758" y="2279394"/>
            <a:ext cx="916514" cy="71306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7C5338D-41EE-4114-BA6A-AA402E9259E2}"/>
              </a:ext>
            </a:extLst>
          </p:cNvPr>
          <p:cNvSpPr txBox="1"/>
          <p:nvPr/>
        </p:nvSpPr>
        <p:spPr>
          <a:xfrm>
            <a:off x="300362" y="1506669"/>
            <a:ext cx="922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面向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382C69C-9EBA-4F36-8D39-0D34B14CEC7C}"/>
              </a:ext>
            </a:extLst>
          </p:cNvPr>
          <p:cNvSpPr txBox="1"/>
          <p:nvPr/>
        </p:nvSpPr>
        <p:spPr>
          <a:xfrm>
            <a:off x="300361" y="1835879"/>
            <a:ext cx="922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C5E5B8E-0277-4023-81A0-3E2C0D307439}"/>
              </a:ext>
            </a:extLst>
          </p:cNvPr>
          <p:cNvSpPr txBox="1"/>
          <p:nvPr/>
        </p:nvSpPr>
        <p:spPr>
          <a:xfrm>
            <a:off x="579465" y="5096874"/>
            <a:ext cx="592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推動策略</a:t>
            </a:r>
          </a:p>
        </p:txBody>
      </p:sp>
      <p:sp>
        <p:nvSpPr>
          <p:cNvPr id="22" name="右大括弧 21">
            <a:extLst>
              <a:ext uri="{FF2B5EF4-FFF2-40B4-BE49-F238E27FC236}">
                <a16:creationId xmlns:a16="http://schemas.microsoft.com/office/drawing/2014/main" id="{FBCCAE7F-C981-4615-818B-98A3B1171082}"/>
              </a:ext>
            </a:extLst>
          </p:cNvPr>
          <p:cNvSpPr/>
          <p:nvPr/>
        </p:nvSpPr>
        <p:spPr>
          <a:xfrm rot="5400000">
            <a:off x="7419215" y="1015788"/>
            <a:ext cx="332272" cy="2806657"/>
          </a:xfrm>
          <a:prstGeom prst="rightBrace">
            <a:avLst>
              <a:gd name="adj1" fmla="val 30555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F3DAC9A-97F2-4CA1-A513-BD8DB055F1C0}"/>
              </a:ext>
            </a:extLst>
          </p:cNvPr>
          <p:cNvSpPr txBox="1"/>
          <p:nvPr/>
        </p:nvSpPr>
        <p:spPr>
          <a:xfrm>
            <a:off x="6723577" y="278153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單一性主題</a:t>
            </a:r>
          </a:p>
        </p:txBody>
      </p:sp>
      <p:sp>
        <p:nvSpPr>
          <p:cNvPr id="24" name="右大括弧 23">
            <a:extLst>
              <a:ext uri="{FF2B5EF4-FFF2-40B4-BE49-F238E27FC236}">
                <a16:creationId xmlns:a16="http://schemas.microsoft.com/office/drawing/2014/main" id="{1011B608-9993-41E9-A55E-F2F9F1BCF171}"/>
              </a:ext>
            </a:extLst>
          </p:cNvPr>
          <p:cNvSpPr/>
          <p:nvPr/>
        </p:nvSpPr>
        <p:spPr>
          <a:xfrm rot="5400000">
            <a:off x="10409725" y="1623261"/>
            <a:ext cx="236302" cy="1467069"/>
          </a:xfrm>
          <a:prstGeom prst="rightBrace">
            <a:avLst>
              <a:gd name="adj1" fmla="val 30555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32BAFD8-3A8F-42D9-943F-B2ED7F35C1AB}"/>
              </a:ext>
            </a:extLst>
          </p:cNvPr>
          <p:cNvSpPr txBox="1"/>
          <p:nvPr/>
        </p:nvSpPr>
        <p:spPr>
          <a:xfrm>
            <a:off x="9666102" y="278077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綜合性主題</a:t>
            </a:r>
          </a:p>
        </p:txBody>
      </p:sp>
      <p:sp>
        <p:nvSpPr>
          <p:cNvPr id="26" name="右大括弧 25">
            <a:extLst>
              <a:ext uri="{FF2B5EF4-FFF2-40B4-BE49-F238E27FC236}">
                <a16:creationId xmlns:a16="http://schemas.microsoft.com/office/drawing/2014/main" id="{74A71820-8238-408A-9A8A-1448D294E563}"/>
              </a:ext>
            </a:extLst>
          </p:cNvPr>
          <p:cNvSpPr/>
          <p:nvPr/>
        </p:nvSpPr>
        <p:spPr>
          <a:xfrm rot="5400000">
            <a:off x="12178954" y="1858348"/>
            <a:ext cx="249878" cy="1010471"/>
          </a:xfrm>
          <a:prstGeom prst="rightBrace">
            <a:avLst>
              <a:gd name="adj1" fmla="val 30555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E0D0A28-A134-4B03-8EBD-548E81041761}"/>
              </a:ext>
            </a:extLst>
          </p:cNvPr>
          <p:cNvSpPr txBox="1"/>
          <p:nvPr/>
        </p:nvSpPr>
        <p:spPr>
          <a:xfrm>
            <a:off x="11442119" y="278077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特殊性主題</a:t>
            </a:r>
          </a:p>
        </p:txBody>
      </p:sp>
    </p:spTree>
    <p:extLst>
      <p:ext uri="{BB962C8B-B14F-4D97-AF65-F5344CB8AC3E}">
        <p14:creationId xmlns:p14="http://schemas.microsoft.com/office/powerpoint/2010/main" val="65804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87960" y="8898891"/>
            <a:ext cx="398272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4400" y="1644500"/>
            <a:ext cx="110261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依不同層級，由上至下分為面向、主題、推動策略及行動方案。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AD64A36-E09C-4A0B-BEDE-38F2F5F62173}"/>
              </a:ext>
            </a:extLst>
          </p:cNvPr>
          <p:cNvGrpSpPr/>
          <p:nvPr/>
        </p:nvGrpSpPr>
        <p:grpSpPr>
          <a:xfrm>
            <a:off x="1694401" y="2434334"/>
            <a:ext cx="14603334" cy="1204092"/>
            <a:chOff x="1694401" y="2524274"/>
            <a:chExt cx="14603334" cy="1204092"/>
          </a:xfrm>
        </p:grpSpPr>
        <p:sp>
          <p:nvSpPr>
            <p:cNvPr id="15" name="文字方塊 14"/>
            <p:cNvSpPr txBox="1"/>
            <p:nvPr/>
          </p:nvSpPr>
          <p:spPr>
            <a:xfrm>
              <a:off x="4469216" y="2616610"/>
              <a:ext cx="11828519" cy="10310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執行健康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體位衛生教育宣導的面向，包含：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lvl="0"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(1)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身體活動及良好體位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(2)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健康飲食  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(3)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良好睡眠</a:t>
              </a: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1694401" y="2524274"/>
              <a:ext cx="2642248" cy="1204092"/>
            </a:xfrm>
            <a:custGeom>
              <a:avLst/>
              <a:gdLst>
                <a:gd name="connsiteX0" fmla="*/ 0 w 2872773"/>
                <a:gd name="connsiteY0" fmla="*/ 134654 h 1346541"/>
                <a:gd name="connsiteX1" fmla="*/ 134654 w 2872773"/>
                <a:gd name="connsiteY1" fmla="*/ 0 h 1346541"/>
                <a:gd name="connsiteX2" fmla="*/ 2738119 w 2872773"/>
                <a:gd name="connsiteY2" fmla="*/ 0 h 1346541"/>
                <a:gd name="connsiteX3" fmla="*/ 2872773 w 2872773"/>
                <a:gd name="connsiteY3" fmla="*/ 134654 h 1346541"/>
                <a:gd name="connsiteX4" fmla="*/ 2872773 w 2872773"/>
                <a:gd name="connsiteY4" fmla="*/ 1211887 h 1346541"/>
                <a:gd name="connsiteX5" fmla="*/ 2738119 w 2872773"/>
                <a:gd name="connsiteY5" fmla="*/ 1346541 h 1346541"/>
                <a:gd name="connsiteX6" fmla="*/ 134654 w 2872773"/>
                <a:gd name="connsiteY6" fmla="*/ 1346541 h 1346541"/>
                <a:gd name="connsiteX7" fmla="*/ 0 w 2872773"/>
                <a:gd name="connsiteY7" fmla="*/ 1211887 h 1346541"/>
                <a:gd name="connsiteX8" fmla="*/ 0 w 2872773"/>
                <a:gd name="connsiteY8" fmla="*/ 134654 h 134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773" h="1346541">
                  <a:moveTo>
                    <a:pt x="0" y="134654"/>
                  </a:moveTo>
                  <a:cubicBezTo>
                    <a:pt x="0" y="60287"/>
                    <a:pt x="60287" y="0"/>
                    <a:pt x="134654" y="0"/>
                  </a:cubicBezTo>
                  <a:lnTo>
                    <a:pt x="2738119" y="0"/>
                  </a:lnTo>
                  <a:cubicBezTo>
                    <a:pt x="2812486" y="0"/>
                    <a:pt x="2872773" y="60287"/>
                    <a:pt x="2872773" y="134654"/>
                  </a:cubicBezTo>
                  <a:lnTo>
                    <a:pt x="2872773" y="1211887"/>
                  </a:lnTo>
                  <a:cubicBezTo>
                    <a:pt x="2872773" y="1286254"/>
                    <a:pt x="2812486" y="1346541"/>
                    <a:pt x="2738119" y="1346541"/>
                  </a:cubicBezTo>
                  <a:lnTo>
                    <a:pt x="134654" y="1346541"/>
                  </a:lnTo>
                  <a:cubicBezTo>
                    <a:pt x="60287" y="1346541"/>
                    <a:pt x="0" y="1286254"/>
                    <a:pt x="0" y="1211887"/>
                  </a:cubicBezTo>
                  <a:lnTo>
                    <a:pt x="0" y="134654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5159" tIns="111439" rIns="85159" bIns="85159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面向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8D07D370-71B2-48BC-A788-4F4A860FCCF8}"/>
              </a:ext>
            </a:extLst>
          </p:cNvPr>
          <p:cNvGrpSpPr/>
          <p:nvPr/>
        </p:nvGrpSpPr>
        <p:grpSpPr>
          <a:xfrm>
            <a:off x="1694400" y="3833315"/>
            <a:ext cx="14605009" cy="1892826"/>
            <a:chOff x="1694400" y="3928395"/>
            <a:chExt cx="14605009" cy="1892826"/>
          </a:xfrm>
        </p:grpSpPr>
        <p:sp>
          <p:nvSpPr>
            <p:cNvPr id="17" name="文字方塊 16"/>
            <p:cNvSpPr txBox="1"/>
            <p:nvPr/>
          </p:nvSpPr>
          <p:spPr>
            <a:xfrm>
              <a:off x="4470889" y="3928395"/>
              <a:ext cx="11828520" cy="18928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各面向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再細分可採用的主題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。如：健康體位推動的「健康飲食」面向中，包含「認識食物」、「少糖飲多喝水」等主題。</a:t>
              </a:r>
              <a:endParaRPr lang="en-US" altLang="zh-TW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defRPr/>
              </a:pP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另「健康飲食」面向的主題包含不同內涵，由淺到深分別有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單一性主題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認識食物等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綜合性主題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選擇健康餐食等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特殊性主題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飲食指導等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1694400" y="4259270"/>
              <a:ext cx="2642248" cy="1231077"/>
            </a:xfrm>
            <a:custGeom>
              <a:avLst/>
              <a:gdLst>
                <a:gd name="connsiteX0" fmla="*/ 0 w 2642248"/>
                <a:gd name="connsiteY0" fmla="*/ 137672 h 1376719"/>
                <a:gd name="connsiteX1" fmla="*/ 137672 w 2642248"/>
                <a:gd name="connsiteY1" fmla="*/ 0 h 1376719"/>
                <a:gd name="connsiteX2" fmla="*/ 2504576 w 2642248"/>
                <a:gd name="connsiteY2" fmla="*/ 0 h 1376719"/>
                <a:gd name="connsiteX3" fmla="*/ 2642248 w 2642248"/>
                <a:gd name="connsiteY3" fmla="*/ 137672 h 1376719"/>
                <a:gd name="connsiteX4" fmla="*/ 2642248 w 2642248"/>
                <a:gd name="connsiteY4" fmla="*/ 1239047 h 1376719"/>
                <a:gd name="connsiteX5" fmla="*/ 2504576 w 2642248"/>
                <a:gd name="connsiteY5" fmla="*/ 1376719 h 1376719"/>
                <a:gd name="connsiteX6" fmla="*/ 137672 w 2642248"/>
                <a:gd name="connsiteY6" fmla="*/ 1376719 h 1376719"/>
                <a:gd name="connsiteX7" fmla="*/ 0 w 2642248"/>
                <a:gd name="connsiteY7" fmla="*/ 1239047 h 1376719"/>
                <a:gd name="connsiteX8" fmla="*/ 0 w 2642248"/>
                <a:gd name="connsiteY8" fmla="*/ 137672 h 13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2248" h="1376719">
                  <a:moveTo>
                    <a:pt x="0" y="137672"/>
                  </a:moveTo>
                  <a:cubicBezTo>
                    <a:pt x="0" y="61638"/>
                    <a:pt x="61638" y="0"/>
                    <a:pt x="137672" y="0"/>
                  </a:cubicBezTo>
                  <a:lnTo>
                    <a:pt x="2504576" y="0"/>
                  </a:lnTo>
                  <a:cubicBezTo>
                    <a:pt x="2580610" y="0"/>
                    <a:pt x="2642248" y="61638"/>
                    <a:pt x="2642248" y="137672"/>
                  </a:cubicBezTo>
                  <a:lnTo>
                    <a:pt x="2642248" y="1239047"/>
                  </a:lnTo>
                  <a:cubicBezTo>
                    <a:pt x="2642248" y="1315081"/>
                    <a:pt x="2580610" y="1376719"/>
                    <a:pt x="2504576" y="1376719"/>
                  </a:cubicBezTo>
                  <a:lnTo>
                    <a:pt x="137672" y="1376719"/>
                  </a:lnTo>
                  <a:cubicBezTo>
                    <a:pt x="61638" y="1376719"/>
                    <a:pt x="0" y="1315081"/>
                    <a:pt x="0" y="1239047"/>
                  </a:cubicBezTo>
                  <a:lnTo>
                    <a:pt x="0" y="13767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4143" tIns="112323" rIns="124143" bIns="124143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主題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9E6C6A70-90BE-403C-A492-12CC80939B50}"/>
              </a:ext>
            </a:extLst>
          </p:cNvPr>
          <p:cNvGrpSpPr/>
          <p:nvPr/>
        </p:nvGrpSpPr>
        <p:grpSpPr>
          <a:xfrm>
            <a:off x="1734112" y="5921030"/>
            <a:ext cx="14563623" cy="1384995"/>
            <a:chOff x="1734112" y="5867346"/>
            <a:chExt cx="14563623" cy="1384995"/>
          </a:xfrm>
        </p:grpSpPr>
        <p:sp>
          <p:nvSpPr>
            <p:cNvPr id="18" name="文字方塊 17"/>
            <p:cNvSpPr txBox="1"/>
            <p:nvPr/>
          </p:nvSpPr>
          <p:spPr>
            <a:xfrm>
              <a:off x="4469217" y="5867346"/>
              <a:ext cx="11828518" cy="13849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為了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推動各主題可採行的方式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，參照</a:t>
              </a:r>
              <a:r>
                <a:rPr lang="en-US" altLang="zh-TW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WHO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「健康促進學校的六大範疇」，分為學校衛生政策、學校物質環境、學校社會環境、社區關係、個人健康技能、健康服務。</a:t>
              </a: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734112" y="5944306"/>
              <a:ext cx="2562825" cy="1231077"/>
            </a:xfrm>
            <a:custGeom>
              <a:avLst/>
              <a:gdLst>
                <a:gd name="connsiteX0" fmla="*/ 0 w 2562825"/>
                <a:gd name="connsiteY0" fmla="*/ 137672 h 1376719"/>
                <a:gd name="connsiteX1" fmla="*/ 137672 w 2562825"/>
                <a:gd name="connsiteY1" fmla="*/ 0 h 1376719"/>
                <a:gd name="connsiteX2" fmla="*/ 2425153 w 2562825"/>
                <a:gd name="connsiteY2" fmla="*/ 0 h 1376719"/>
                <a:gd name="connsiteX3" fmla="*/ 2562825 w 2562825"/>
                <a:gd name="connsiteY3" fmla="*/ 137672 h 1376719"/>
                <a:gd name="connsiteX4" fmla="*/ 2562825 w 2562825"/>
                <a:gd name="connsiteY4" fmla="*/ 1239047 h 1376719"/>
                <a:gd name="connsiteX5" fmla="*/ 2425153 w 2562825"/>
                <a:gd name="connsiteY5" fmla="*/ 1376719 h 1376719"/>
                <a:gd name="connsiteX6" fmla="*/ 137672 w 2562825"/>
                <a:gd name="connsiteY6" fmla="*/ 1376719 h 1376719"/>
                <a:gd name="connsiteX7" fmla="*/ 0 w 2562825"/>
                <a:gd name="connsiteY7" fmla="*/ 1239047 h 1376719"/>
                <a:gd name="connsiteX8" fmla="*/ 0 w 2562825"/>
                <a:gd name="connsiteY8" fmla="*/ 137672 h 13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825" h="1376719">
                  <a:moveTo>
                    <a:pt x="0" y="137672"/>
                  </a:moveTo>
                  <a:cubicBezTo>
                    <a:pt x="0" y="61638"/>
                    <a:pt x="61638" y="0"/>
                    <a:pt x="137672" y="0"/>
                  </a:cubicBezTo>
                  <a:lnTo>
                    <a:pt x="2425153" y="0"/>
                  </a:lnTo>
                  <a:cubicBezTo>
                    <a:pt x="2501187" y="0"/>
                    <a:pt x="2562825" y="61638"/>
                    <a:pt x="2562825" y="137672"/>
                  </a:cubicBezTo>
                  <a:lnTo>
                    <a:pt x="2562825" y="1239047"/>
                  </a:lnTo>
                  <a:cubicBezTo>
                    <a:pt x="2562825" y="1315081"/>
                    <a:pt x="2501187" y="1376719"/>
                    <a:pt x="2425153" y="1376719"/>
                  </a:cubicBezTo>
                  <a:lnTo>
                    <a:pt x="137672" y="1376719"/>
                  </a:lnTo>
                  <a:cubicBezTo>
                    <a:pt x="61638" y="1376719"/>
                    <a:pt x="0" y="1315081"/>
                    <a:pt x="0" y="1239047"/>
                  </a:cubicBezTo>
                  <a:lnTo>
                    <a:pt x="0" y="13767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043" tIns="112323" rIns="86043" bIns="86043" numCol="1" spcCol="1270" anchor="ctr" anchorCtr="0">
              <a:noAutofit/>
            </a:bodyPr>
            <a:lstStyle/>
            <a:p>
              <a:pPr lvl="0" algn="ctr" defTabSz="977900">
                <a:lnSpc>
                  <a:spcPct val="80000"/>
                </a:lnSpc>
                <a:spcBef>
                  <a:spcPct val="0"/>
                </a:spcBef>
                <a:defRPr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推動策略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BEE1534-D647-4F2C-A603-9CB2267EC909}"/>
              </a:ext>
            </a:extLst>
          </p:cNvPr>
          <p:cNvGrpSpPr/>
          <p:nvPr/>
        </p:nvGrpSpPr>
        <p:grpSpPr>
          <a:xfrm>
            <a:off x="1734112" y="7500914"/>
            <a:ext cx="14563623" cy="1384995"/>
            <a:chOff x="1734112" y="7590854"/>
            <a:chExt cx="14563623" cy="1384995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703FE06-60E3-4295-9AE0-27E20BB714D9}"/>
                </a:ext>
              </a:extLst>
            </p:cNvPr>
            <p:cNvSpPr txBox="1"/>
            <p:nvPr/>
          </p:nvSpPr>
          <p:spPr>
            <a:xfrm>
              <a:off x="4469217" y="7590854"/>
              <a:ext cx="11828518" cy="13849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實際的行動</a:t>
              </a:r>
              <a:r>
                <a:rPr lang="zh-TW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，設計一系列的步驟、訂定具體的作法，並運用各種資源相互配合，以解決問題、因應需求等達到預期的目標。如：「認識食物」主題中「學校物質環境」的推動策略包含「設置衛教櫥窗」等。</a:t>
              </a:r>
            </a:p>
          </p:txBody>
        </p:sp>
        <p:sp>
          <p:nvSpPr>
            <p:cNvPr id="23" name="手繪多邊形 13">
              <a:extLst>
                <a:ext uri="{FF2B5EF4-FFF2-40B4-BE49-F238E27FC236}">
                  <a16:creationId xmlns:a16="http://schemas.microsoft.com/office/drawing/2014/main" id="{14A2DA41-37C2-43B7-BFF7-B10A511F5C53}"/>
                </a:ext>
              </a:extLst>
            </p:cNvPr>
            <p:cNvSpPr/>
            <p:nvPr/>
          </p:nvSpPr>
          <p:spPr>
            <a:xfrm>
              <a:off x="1734112" y="7667814"/>
              <a:ext cx="2562825" cy="1231077"/>
            </a:xfrm>
            <a:custGeom>
              <a:avLst/>
              <a:gdLst>
                <a:gd name="connsiteX0" fmla="*/ 0 w 2562825"/>
                <a:gd name="connsiteY0" fmla="*/ 137672 h 1376719"/>
                <a:gd name="connsiteX1" fmla="*/ 137672 w 2562825"/>
                <a:gd name="connsiteY1" fmla="*/ 0 h 1376719"/>
                <a:gd name="connsiteX2" fmla="*/ 2425153 w 2562825"/>
                <a:gd name="connsiteY2" fmla="*/ 0 h 1376719"/>
                <a:gd name="connsiteX3" fmla="*/ 2562825 w 2562825"/>
                <a:gd name="connsiteY3" fmla="*/ 137672 h 1376719"/>
                <a:gd name="connsiteX4" fmla="*/ 2562825 w 2562825"/>
                <a:gd name="connsiteY4" fmla="*/ 1239047 h 1376719"/>
                <a:gd name="connsiteX5" fmla="*/ 2425153 w 2562825"/>
                <a:gd name="connsiteY5" fmla="*/ 1376719 h 1376719"/>
                <a:gd name="connsiteX6" fmla="*/ 137672 w 2562825"/>
                <a:gd name="connsiteY6" fmla="*/ 1376719 h 1376719"/>
                <a:gd name="connsiteX7" fmla="*/ 0 w 2562825"/>
                <a:gd name="connsiteY7" fmla="*/ 1239047 h 1376719"/>
                <a:gd name="connsiteX8" fmla="*/ 0 w 2562825"/>
                <a:gd name="connsiteY8" fmla="*/ 137672 h 13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825" h="1376719">
                  <a:moveTo>
                    <a:pt x="0" y="137672"/>
                  </a:moveTo>
                  <a:cubicBezTo>
                    <a:pt x="0" y="61638"/>
                    <a:pt x="61638" y="0"/>
                    <a:pt x="137672" y="0"/>
                  </a:cubicBezTo>
                  <a:lnTo>
                    <a:pt x="2425153" y="0"/>
                  </a:lnTo>
                  <a:cubicBezTo>
                    <a:pt x="2501187" y="0"/>
                    <a:pt x="2562825" y="61638"/>
                    <a:pt x="2562825" y="137672"/>
                  </a:cubicBezTo>
                  <a:lnTo>
                    <a:pt x="2562825" y="1239047"/>
                  </a:lnTo>
                  <a:cubicBezTo>
                    <a:pt x="2562825" y="1315081"/>
                    <a:pt x="2501187" y="1376719"/>
                    <a:pt x="2425153" y="1376719"/>
                  </a:cubicBezTo>
                  <a:lnTo>
                    <a:pt x="137672" y="1376719"/>
                  </a:lnTo>
                  <a:cubicBezTo>
                    <a:pt x="61638" y="1376719"/>
                    <a:pt x="0" y="1315081"/>
                    <a:pt x="0" y="1239047"/>
                  </a:cubicBezTo>
                  <a:lnTo>
                    <a:pt x="0" y="13767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043" tIns="112323" rIns="86043" bIns="86043" numCol="1" spcCol="1270" anchor="ctr" anchorCtr="0">
              <a:noAutofit/>
            </a:bodyPr>
            <a:lstStyle/>
            <a:p>
              <a:pPr lvl="0" algn="ctr" defTabSz="977900">
                <a:lnSpc>
                  <a:spcPct val="80000"/>
                </a:lnSpc>
                <a:spcBef>
                  <a:spcPct val="0"/>
                </a:spcBef>
                <a:defRPr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行動方案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C26179D-0579-4D54-82E6-40D629D3CDEC}"/>
              </a:ext>
            </a:extLst>
          </p:cNvPr>
          <p:cNvGrpSpPr/>
          <p:nvPr/>
        </p:nvGrpSpPr>
        <p:grpSpPr>
          <a:xfrm>
            <a:off x="1694400" y="304001"/>
            <a:ext cx="7148530" cy="1260000"/>
            <a:chOff x="4029810" y="3333468"/>
            <a:chExt cx="7148530" cy="1260000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72E5A409-4C35-476B-8BE7-F9550A873777}"/>
                </a:ext>
              </a:extLst>
            </p:cNvPr>
            <p:cNvSpPr/>
            <p:nvPr/>
          </p:nvSpPr>
          <p:spPr>
            <a:xfrm>
              <a:off x="4029810" y="3333468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微軟正黑體"/>
                </a:rPr>
                <a:t>02</a:t>
              </a:r>
              <a:endParaRPr lang="zh-TW" altLang="en-US" sz="4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微軟正黑體"/>
              </a:endParaRP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B585794B-C07C-4878-B283-F73CFF1B5F37}"/>
                </a:ext>
              </a:extLst>
            </p:cNvPr>
            <p:cNvGrpSpPr/>
            <p:nvPr/>
          </p:nvGrpSpPr>
          <p:grpSpPr>
            <a:xfrm>
              <a:off x="5453805" y="3578750"/>
              <a:ext cx="5724535" cy="769441"/>
              <a:chOff x="3617103" y="3013786"/>
              <a:chExt cx="4088954" cy="549600"/>
            </a:xfrm>
          </p:grpSpPr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0B03330-86A7-4AD6-B348-C2B2918AD301}"/>
                  </a:ext>
                </a:extLst>
              </p:cNvPr>
              <p:cNvSpPr txBox="1"/>
              <p:nvPr/>
            </p:nvSpPr>
            <p:spPr>
              <a:xfrm>
                <a:off x="3617103" y="3013786"/>
                <a:ext cx="1929746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/>
                <a:r>
                  <a:rPr lang="zh-TW" alt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架構簡介</a:t>
                </a: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720D2E1-77E8-4537-A8D3-60D935292406}"/>
                  </a:ext>
                </a:extLst>
              </p:cNvPr>
              <p:cNvSpPr txBox="1"/>
              <p:nvPr/>
            </p:nvSpPr>
            <p:spPr>
              <a:xfrm>
                <a:off x="5413246" y="3079736"/>
                <a:ext cx="2292811" cy="41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>
                  <a:spcAft>
                    <a:spcPts val="600"/>
                  </a:spcAft>
                </a:pP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</a:rPr>
                  <a:t>2.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架構層級說明</a:t>
                </a:r>
                <a:endParaRPr lang="en-US" altLang="zh-TW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62F8B47D-4939-49CB-82BF-5795E1032FCA}"/>
              </a:ext>
            </a:extLst>
          </p:cNvPr>
          <p:cNvCxnSpPr>
            <a:cxnSpLocks/>
          </p:cNvCxnSpPr>
          <p:nvPr/>
        </p:nvCxnSpPr>
        <p:spPr>
          <a:xfrm>
            <a:off x="3016587" y="3638426"/>
            <a:ext cx="0" cy="52576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0F204C1C-7775-49A8-9EF5-2B51BE224836}"/>
              </a:ext>
            </a:extLst>
          </p:cNvPr>
          <p:cNvCxnSpPr>
            <a:cxnSpLocks/>
          </p:cNvCxnSpPr>
          <p:nvPr/>
        </p:nvCxnSpPr>
        <p:spPr>
          <a:xfrm>
            <a:off x="3016587" y="5395266"/>
            <a:ext cx="0" cy="6027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EA3E1DD1-BE00-4A6B-AF1F-1BAA464B8C92}"/>
              </a:ext>
            </a:extLst>
          </p:cNvPr>
          <p:cNvCxnSpPr>
            <a:cxnSpLocks/>
          </p:cNvCxnSpPr>
          <p:nvPr/>
        </p:nvCxnSpPr>
        <p:spPr>
          <a:xfrm>
            <a:off x="3016587" y="7229067"/>
            <a:ext cx="0" cy="34880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8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89858"/>
              </p:ext>
            </p:extLst>
          </p:nvPr>
        </p:nvGraphicFramePr>
        <p:xfrm>
          <a:off x="954411" y="1685931"/>
          <a:ext cx="15159979" cy="761126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698809919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479251236"/>
                    </a:ext>
                  </a:extLst>
                </a:gridCol>
                <a:gridCol w="10659979">
                  <a:extLst>
                    <a:ext uri="{9D8B030D-6E8A-4147-A177-3AD203B41FA5}">
                      <a16:colId xmlns:a16="http://schemas.microsoft.com/office/drawing/2014/main" val="1696915758"/>
                    </a:ext>
                  </a:extLst>
                </a:gridCol>
              </a:tblGrid>
              <a:tr h="5728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層級</a:t>
                      </a:r>
                      <a:endParaRPr lang="zh-TW" alt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名詞</a:t>
                      </a:r>
                      <a:endParaRPr lang="zh-TW" alt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24591"/>
                  </a:ext>
                </a:extLst>
              </a:tr>
              <a:tr h="697348">
                <a:tc rowSpan="6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體型意識</a:t>
                      </a:r>
                      <a:endParaRPr lang="en-US" altLang="zh-TW" sz="2600" b="1" kern="1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指一個人對自己體型、體位的意識，如：自覺身體胖瘦與否。</a:t>
                      </a:r>
                      <a:endParaRPr lang="en-US" altLang="zh-TW" sz="2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28457"/>
                  </a:ext>
                </a:extLst>
              </a:tr>
              <a:tr h="9182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體位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包含身高、體重、身體質量指數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(Body Mass Index, BMI)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、腰圍等身體部位的測量。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2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體適能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指個人對環境發揮有效率及有效能的適應能力，包含心肺耐力、肌力、肌耐力、柔軟度、敏捷度、平衡感、協調性、爆發力等。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224"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午夜前入睡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一般以午夜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點前入睡為基準，以大專生第一節課程時間早上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點為例，若早上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點起床，要達到充足睡眠，則前一晚建議於午夜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點前入睡。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035284"/>
                  </a:ext>
                </a:extLst>
              </a:tr>
              <a:tr h="963382"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充足睡眠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根據美國國家睡眠基金會的建議，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18~64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歲的成人每天應睡足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7~9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小時。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38983"/>
                  </a:ext>
                </a:extLst>
              </a:tr>
              <a:tr h="786573"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3C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產品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泛指電腦、手機、平板電腦、電視等通訊及消費性電子產品。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44249"/>
                  </a:ext>
                </a:extLst>
              </a:tr>
              <a:tr h="91822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行動方案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單向宣導活動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互動性較少的宣導活動，主要為單方向由教學者對被教學者所進行的教學活動，如：一般的課程、講座。</a:t>
                      </a:r>
                      <a:endParaRPr lang="en-US" altLang="zh-TW" sz="2600" kern="1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41263"/>
                  </a:ext>
                </a:extLst>
              </a:tr>
              <a:tr h="918224">
                <a:tc vMerge="1">
                  <a:txBody>
                    <a:bodyPr/>
                    <a:lstStyle/>
                    <a:p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大學社會責任實踐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(USR)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</a:t>
                      </a:r>
                      <a:endParaRPr lang="en-US" altLang="zh-TW" sz="2600" kern="100" noProof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USR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全名為</a:t>
                      </a:r>
                      <a:r>
                        <a:rPr lang="en-US" altLang="zh-TW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University Social Responsibility</a:t>
                      </a:r>
                      <a:r>
                        <a:rPr lang="zh-TW" altLang="en-US" sz="26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，指聚焦在地連結、人才培育、國際連結等，促使大專校院扮演社會參與的角色。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678534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93950" y="8892175"/>
            <a:ext cx="384048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31971FE-9C1A-4F1E-9326-6DA1F83E7350}"/>
              </a:ext>
            </a:extLst>
          </p:cNvPr>
          <p:cNvGrpSpPr/>
          <p:nvPr/>
        </p:nvGrpSpPr>
        <p:grpSpPr>
          <a:xfrm>
            <a:off x="1694400" y="304001"/>
            <a:ext cx="7148530" cy="1260000"/>
            <a:chOff x="4029810" y="3333468"/>
            <a:chExt cx="7148530" cy="1260000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DC4DEAFC-FDDA-4147-87F9-FECB350E7110}"/>
                </a:ext>
              </a:extLst>
            </p:cNvPr>
            <p:cNvSpPr/>
            <p:nvPr/>
          </p:nvSpPr>
          <p:spPr>
            <a:xfrm>
              <a:off x="4029810" y="3333468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ea typeface="微軟正黑體"/>
                </a:rPr>
                <a:t>02</a:t>
              </a:r>
              <a:endParaRPr lang="zh-TW" altLang="en-US" sz="4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微軟正黑體"/>
              </a:endParaRP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5A74BE8C-E80F-4113-A3FC-B8A8FFD63E5F}"/>
                </a:ext>
              </a:extLst>
            </p:cNvPr>
            <p:cNvGrpSpPr/>
            <p:nvPr/>
          </p:nvGrpSpPr>
          <p:grpSpPr>
            <a:xfrm>
              <a:off x="5453805" y="3578750"/>
              <a:ext cx="5724535" cy="769441"/>
              <a:chOff x="3617103" y="3013786"/>
              <a:chExt cx="4088954" cy="549600"/>
            </a:xfrm>
          </p:grpSpPr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AC32D88-84DB-4929-9738-9BE5848CB3FE}"/>
                  </a:ext>
                </a:extLst>
              </p:cNvPr>
              <p:cNvSpPr txBox="1"/>
              <p:nvPr/>
            </p:nvSpPr>
            <p:spPr>
              <a:xfrm>
                <a:off x="3617103" y="3013786"/>
                <a:ext cx="1929746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/>
                <a:r>
                  <a:rPr lang="zh-TW" altLang="en-US" sz="4400" b="1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  <a:ea typeface="微軟正黑體"/>
                  </a:rPr>
                  <a:t>架構簡介</a:t>
                </a: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BCCA614-085D-4FEF-B631-71441E2A3598}"/>
                  </a:ext>
                </a:extLst>
              </p:cNvPr>
              <p:cNvSpPr txBox="1"/>
              <p:nvPr/>
            </p:nvSpPr>
            <p:spPr>
              <a:xfrm>
                <a:off x="5413246" y="3079736"/>
                <a:ext cx="2292811" cy="41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80160">
                  <a:spcAft>
                    <a:spcPts val="600"/>
                  </a:spcAft>
                </a:pPr>
                <a:r>
                  <a:rPr lang="en-US" altLang="zh-TW" sz="3200" dirty="0">
                    <a:solidFill>
                      <a:schemeClr val="accent2">
                        <a:lumMod val="75000"/>
                      </a:schemeClr>
                    </a:solidFill>
                  </a:rPr>
                  <a:t>3.</a:t>
                </a:r>
                <a:r>
                  <a:rPr lang="zh-TW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名詞解釋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63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11760" y="8898891"/>
            <a:ext cx="3982720" cy="5111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5674F-C629-4435-A7AD-57584EF1081D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/>
          <p:cNvSpPr/>
          <p:nvPr/>
        </p:nvSpPr>
        <p:spPr>
          <a:xfrm>
            <a:off x="1694400" y="1809566"/>
            <a:ext cx="14271914" cy="14472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defTabSz="457200" rtl="0" eaLnBrk="1" fontAlgn="auto" latinLnBrk="0" hangingPunct="1"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初階：表示依學校資源現況</a:t>
            </a:r>
            <a:r>
              <a:rPr lang="zh-TW" altLang="en-US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應有能力執行</a:t>
            </a:r>
            <a:r>
              <a:rPr lang="zh-TW" altLang="en-US" sz="32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，且依重要性也</a:t>
            </a:r>
            <a:r>
              <a:rPr lang="zh-TW" altLang="en-US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建議優先執行</a:t>
            </a:r>
            <a:r>
              <a:rPr lang="zh-TW" altLang="en-US" sz="32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之方案。</a:t>
            </a:r>
            <a:endParaRPr lang="en-US" altLang="zh-TW" sz="3200" b="1" kern="1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1800"/>
              </a:spcAft>
              <a:defRPr/>
            </a:pPr>
            <a:r>
              <a:rPr lang="zh-TW" altLang="en-US" sz="32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進階：以</a:t>
            </a:r>
            <a:r>
              <a:rPr lang="en-US" altLang="zh-TW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2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星號標示，為</a:t>
            </a:r>
            <a:r>
              <a:rPr lang="zh-TW" altLang="en-US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視學校資源可進一步執行</a:t>
            </a:r>
            <a:r>
              <a:rPr lang="zh-TW" altLang="en-US" sz="3200" b="1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之方案。</a:t>
            </a:r>
            <a:endParaRPr kumimoji="0" lang="en-US" altLang="zh-TW" sz="3200" b="1" i="0" u="none" strike="noStrike" kern="1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5076AB0-6054-4535-A9BA-584A8D594C94}"/>
              </a:ext>
            </a:extLst>
          </p:cNvPr>
          <p:cNvSpPr txBox="1"/>
          <p:nvPr/>
        </p:nvSpPr>
        <p:spPr>
          <a:xfrm>
            <a:off x="1694400" y="3673638"/>
            <a:ext cx="393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舉例說明：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091D24-C1F5-420E-8CF8-51CB360EEB10}"/>
              </a:ext>
            </a:extLst>
          </p:cNvPr>
          <p:cNvSpPr txBox="1"/>
          <p:nvPr/>
        </p:nvSpPr>
        <p:spPr>
          <a:xfrm>
            <a:off x="8392472" y="4574260"/>
            <a:ext cx="729517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en-US" sz="3000" b="1" u="sng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初階行動方案</a:t>
            </a:r>
            <a:endParaRPr lang="en-US" altLang="zh-TW" sz="3000" b="1" u="sng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與校園周邊的運動中心、健身房合作</a:t>
            </a:r>
            <a:endParaRPr lang="en-US" altLang="zh-TW" sz="3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相關系所學生與外界社區合作</a:t>
            </a:r>
            <a:endParaRPr lang="en-US" altLang="zh-TW" sz="3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4200"/>
              </a:spcBef>
              <a:spcAft>
                <a:spcPts val="1200"/>
              </a:spcAft>
              <a:defRPr/>
            </a:pPr>
            <a:r>
              <a:rPr lang="en-US" altLang="zh-TW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sz="3000" b="1" u="sng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sz="3000" b="1" u="sng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外界運動專業定點諮詢</a:t>
            </a:r>
            <a:endParaRPr lang="en-US" altLang="zh-TW" sz="3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納入大學社會責任實踐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(USR)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7620596" y="6167357"/>
            <a:ext cx="631372" cy="5225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751BB9CA-9BD8-47A7-8B3D-8CD1F95A538A}"/>
              </a:ext>
            </a:extLst>
          </p:cNvPr>
          <p:cNvGrpSpPr/>
          <p:nvPr/>
        </p:nvGrpSpPr>
        <p:grpSpPr>
          <a:xfrm>
            <a:off x="1694400" y="304001"/>
            <a:ext cx="7786052" cy="1260000"/>
            <a:chOff x="1694400" y="304001"/>
            <a:chExt cx="7786052" cy="1260000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F6932260-BA76-4FCF-87AC-353176FBFAD9}"/>
                </a:ext>
              </a:extLst>
            </p:cNvPr>
            <p:cNvSpPr/>
            <p:nvPr/>
          </p:nvSpPr>
          <p:spPr>
            <a:xfrm>
              <a:off x="1694400" y="304001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rgbClr val="FF614C"/>
                  </a:solidFill>
                  <a:latin typeface="Arial"/>
                  <a:ea typeface="微軟正黑體"/>
                </a:rPr>
                <a:t>03</a:t>
              </a:r>
              <a:endParaRPr lang="zh-TW" altLang="en-US" sz="4800" b="1" dirty="0">
                <a:solidFill>
                  <a:srgbClr val="FF614C"/>
                </a:solidFill>
                <a:latin typeface="Arial"/>
                <a:ea typeface="微軟正黑體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4288224E-93C9-47C8-9204-E6CFF67E112E}"/>
                </a:ext>
              </a:extLst>
            </p:cNvPr>
            <p:cNvSpPr txBox="1"/>
            <p:nvPr/>
          </p:nvSpPr>
          <p:spPr>
            <a:xfrm>
              <a:off x="3118395" y="549283"/>
              <a:ext cx="63620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rgbClr val="FF614C"/>
                  </a:solidFill>
                  <a:latin typeface="Arial"/>
                  <a:ea typeface="微軟正黑體"/>
                </a:rPr>
                <a:t>初階、進階行動方案說明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3346F3ED-1C39-479C-AE1B-38A2E1399002}"/>
              </a:ext>
            </a:extLst>
          </p:cNvPr>
          <p:cNvGrpSpPr/>
          <p:nvPr/>
        </p:nvGrpSpPr>
        <p:grpSpPr>
          <a:xfrm>
            <a:off x="1694400" y="4297255"/>
            <a:ext cx="5785692" cy="4262719"/>
            <a:chOff x="1694400" y="4297255"/>
            <a:chExt cx="5785692" cy="4262719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A108B54A-1C74-482B-AA9C-07A75356E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400" y="4297255"/>
              <a:ext cx="5785692" cy="4262719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940630A7-0E5D-42F3-8E26-770E5BEEB8A1}"/>
                </a:ext>
              </a:extLst>
            </p:cNvPr>
            <p:cNvSpPr txBox="1"/>
            <p:nvPr/>
          </p:nvSpPr>
          <p:spPr>
            <a:xfrm>
              <a:off x="4089473" y="7821303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※</a:t>
              </a:r>
              <a:endParaRPr lang="zh-TW" altLang="en-US" sz="2400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FB69268-AA45-407E-A024-1012CC87D170}"/>
                </a:ext>
              </a:extLst>
            </p:cNvPr>
            <p:cNvSpPr txBox="1"/>
            <p:nvPr/>
          </p:nvSpPr>
          <p:spPr>
            <a:xfrm>
              <a:off x="4088482" y="7467602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※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02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9866B2-07EB-4D3B-AF96-11D7466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8892" y="8898891"/>
            <a:ext cx="3982720" cy="511175"/>
          </a:xfrm>
        </p:spPr>
        <p:txBody>
          <a:bodyPr/>
          <a:lstStyle/>
          <a:p>
            <a:pPr>
              <a:defRPr/>
            </a:pPr>
            <a:fld id="{D715674F-C629-4435-A7AD-57584EF1081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F992FD8-D854-4406-9D29-70DF635E9E54}"/>
              </a:ext>
            </a:extLst>
          </p:cNvPr>
          <p:cNvSpPr/>
          <p:nvPr/>
        </p:nvSpPr>
        <p:spPr>
          <a:xfrm>
            <a:off x="508705" y="1919512"/>
            <a:ext cx="3851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u="sng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rPr>
              <a:t>建議使用方式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rPr>
              <a:t>：</a:t>
            </a:r>
            <a:endParaRPr lang="en-US" altLang="zh-TW" sz="4400" b="1" dirty="0">
              <a:solidFill>
                <a:schemeClr val="accent4">
                  <a:lumMod val="75000"/>
                </a:schemeClr>
              </a:solidFill>
              <a:latin typeface="Arial"/>
              <a:ea typeface="微軟正黑體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DE86188F-665A-4502-A28C-A9E7CE72AE27}"/>
              </a:ext>
            </a:extLst>
          </p:cNvPr>
          <p:cNvGrpSpPr/>
          <p:nvPr/>
        </p:nvGrpSpPr>
        <p:grpSpPr>
          <a:xfrm>
            <a:off x="277188" y="2986349"/>
            <a:ext cx="16514424" cy="4414698"/>
            <a:chOff x="232583" y="2986349"/>
            <a:chExt cx="16514424" cy="4414698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A5442C9-E46A-418F-8643-F6A64FAD34E1}"/>
                </a:ext>
              </a:extLst>
            </p:cNvPr>
            <p:cNvSpPr txBox="1"/>
            <p:nvPr/>
          </p:nvSpPr>
          <p:spPr>
            <a:xfrm>
              <a:off x="232583" y="4809047"/>
              <a:ext cx="3060000" cy="25699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盤點現有的資源、需求及</a:t>
              </a: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現況</a:t>
              </a: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，如：學生數、學校經費、空間、科所、社團、師生健康狀況等。</a:t>
              </a:r>
              <a:endPara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1800"/>
                </a:spcAft>
                <a:defRPr/>
              </a:pPr>
              <a:endPara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FCD88E8-2B3F-482F-A351-960EBDA82BC7}"/>
                </a:ext>
              </a:extLst>
            </p:cNvPr>
            <p:cNvSpPr txBox="1"/>
            <p:nvPr/>
          </p:nvSpPr>
          <p:spPr>
            <a:xfrm>
              <a:off x="3596789" y="4809046"/>
              <a:ext cx="3060000" cy="25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依據盤點之資源、需求及現況，評估對學生的重要性，排序進行健康體位推動之優先順序。</a:t>
              </a:r>
            </a:p>
          </p:txBody>
        </p:sp>
        <p:sp>
          <p:nvSpPr>
            <p:cNvPr id="4" name="手繪多邊形: 圖案 3">
              <a:extLst>
                <a:ext uri="{FF2B5EF4-FFF2-40B4-BE49-F238E27FC236}">
                  <a16:creationId xmlns:a16="http://schemas.microsoft.com/office/drawing/2014/main" id="{73F4F671-1103-4C96-A7E0-B1C99F95B2C2}"/>
                </a:ext>
              </a:extLst>
            </p:cNvPr>
            <p:cNvSpPr/>
            <p:nvPr/>
          </p:nvSpPr>
          <p:spPr>
            <a:xfrm>
              <a:off x="464100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盤點資源、需求及現況</a:t>
              </a:r>
            </a:p>
          </p:txBody>
        </p:sp>
        <p:sp>
          <p:nvSpPr>
            <p:cNvPr id="5" name="手繪多邊形: 圖案 4">
              <a:extLst>
                <a:ext uri="{FF2B5EF4-FFF2-40B4-BE49-F238E27FC236}">
                  <a16:creationId xmlns:a16="http://schemas.microsoft.com/office/drawing/2014/main" id="{B5C50010-6BE5-4B0D-A27F-83132153CBBE}"/>
                </a:ext>
              </a:extLst>
            </p:cNvPr>
            <p:cNvSpPr/>
            <p:nvPr/>
          </p:nvSpPr>
          <p:spPr>
            <a:xfrm>
              <a:off x="3252727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C248B3AA-0D14-474D-8F39-3231B065D1E8}"/>
                </a:ext>
              </a:extLst>
            </p:cNvPr>
            <p:cNvSpPr/>
            <p:nvPr/>
          </p:nvSpPr>
          <p:spPr>
            <a:xfrm>
              <a:off x="3827706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54" tIns="45954" rIns="45954" bIns="45954" numCol="1" spcCol="1270" anchor="ctr" anchorCtr="0">
              <a:noAutofit/>
            </a:bodyPr>
            <a:lstStyle/>
            <a:p>
              <a:pPr marL="0" lvl="0" indent="0" algn="ctr" defTabSz="44450">
                <a:spcAft>
                  <a:spcPts val="1800"/>
                </a:spcAft>
                <a:buNone/>
              </a:pPr>
              <a:endParaRPr lang="en-US" altLang="zh-TW" sz="100" b="1" kern="1200" baseline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44450">
                <a:buNone/>
              </a:pP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</a:t>
              </a: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排序</a:t>
              </a:r>
            </a:p>
          </p:txBody>
        </p:sp>
        <p:sp>
          <p:nvSpPr>
            <p:cNvPr id="7" name="手繪多邊形: 圖案 6">
              <a:extLst>
                <a:ext uri="{FF2B5EF4-FFF2-40B4-BE49-F238E27FC236}">
                  <a16:creationId xmlns:a16="http://schemas.microsoft.com/office/drawing/2014/main" id="{88399924-F4BA-4FDE-A547-F3C0E3EF08D3}"/>
                </a:ext>
              </a:extLst>
            </p:cNvPr>
            <p:cNvSpPr/>
            <p:nvPr/>
          </p:nvSpPr>
          <p:spPr>
            <a:xfrm>
              <a:off x="6616333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8" name="手繪多邊形: 圖案 7">
              <a:extLst>
                <a:ext uri="{FF2B5EF4-FFF2-40B4-BE49-F238E27FC236}">
                  <a16:creationId xmlns:a16="http://schemas.microsoft.com/office/drawing/2014/main" id="{F44AE5AA-E09A-4723-BEA8-A5FD426DFA44}"/>
                </a:ext>
              </a:extLst>
            </p:cNvPr>
            <p:cNvSpPr/>
            <p:nvPr/>
          </p:nvSpPr>
          <p:spPr>
            <a:xfrm>
              <a:off x="7191312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決定推動面向及主題</a:t>
              </a:r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C3050B81-A352-4236-BCEB-F11F4D02AB30}"/>
                </a:ext>
              </a:extLst>
            </p:cNvPr>
            <p:cNvSpPr/>
            <p:nvPr/>
          </p:nvSpPr>
          <p:spPr>
            <a:xfrm>
              <a:off x="9979939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endParaRPr lang="zh-TW" altLang="en-US" sz="28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: 圖案 9">
              <a:extLst>
                <a:ext uri="{FF2B5EF4-FFF2-40B4-BE49-F238E27FC236}">
                  <a16:creationId xmlns:a16="http://schemas.microsoft.com/office/drawing/2014/main" id="{97DF77AB-3FEB-44E1-9A60-7401F7449059}"/>
                </a:ext>
              </a:extLst>
            </p:cNvPr>
            <p:cNvSpPr/>
            <p:nvPr/>
          </p:nvSpPr>
          <p:spPr>
            <a:xfrm>
              <a:off x="10554918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確認合作單位及推動策略</a:t>
              </a:r>
            </a:p>
          </p:txBody>
        </p:sp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6DAF5FEF-723D-4335-910A-D8135E413762}"/>
                </a:ext>
              </a:extLst>
            </p:cNvPr>
            <p:cNvSpPr/>
            <p:nvPr/>
          </p:nvSpPr>
          <p:spPr>
            <a:xfrm>
              <a:off x="13343545" y="3468141"/>
              <a:ext cx="406318" cy="475315"/>
            </a:xfrm>
            <a:custGeom>
              <a:avLst/>
              <a:gdLst>
                <a:gd name="connsiteX0" fmla="*/ 0 w 406318"/>
                <a:gd name="connsiteY0" fmla="*/ 95063 h 475315"/>
                <a:gd name="connsiteX1" fmla="*/ 203159 w 406318"/>
                <a:gd name="connsiteY1" fmla="*/ 95063 h 475315"/>
                <a:gd name="connsiteX2" fmla="*/ 203159 w 406318"/>
                <a:gd name="connsiteY2" fmla="*/ 0 h 475315"/>
                <a:gd name="connsiteX3" fmla="*/ 406318 w 406318"/>
                <a:gd name="connsiteY3" fmla="*/ 237658 h 475315"/>
                <a:gd name="connsiteX4" fmla="*/ 203159 w 406318"/>
                <a:gd name="connsiteY4" fmla="*/ 475315 h 475315"/>
                <a:gd name="connsiteX5" fmla="*/ 203159 w 406318"/>
                <a:gd name="connsiteY5" fmla="*/ 380252 h 475315"/>
                <a:gd name="connsiteX6" fmla="*/ 0 w 406318"/>
                <a:gd name="connsiteY6" fmla="*/ 380252 h 475315"/>
                <a:gd name="connsiteX7" fmla="*/ 0 w 406318"/>
                <a:gd name="connsiteY7" fmla="*/ 95063 h 4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318" h="475315">
                  <a:moveTo>
                    <a:pt x="0" y="95063"/>
                  </a:moveTo>
                  <a:lnTo>
                    <a:pt x="203159" y="95063"/>
                  </a:lnTo>
                  <a:lnTo>
                    <a:pt x="203159" y="0"/>
                  </a:lnTo>
                  <a:lnTo>
                    <a:pt x="406318" y="237658"/>
                  </a:lnTo>
                  <a:lnTo>
                    <a:pt x="203159" y="475315"/>
                  </a:lnTo>
                  <a:lnTo>
                    <a:pt x="203159" y="380252"/>
                  </a:lnTo>
                  <a:lnTo>
                    <a:pt x="0" y="380252"/>
                  </a:lnTo>
                  <a:lnTo>
                    <a:pt x="0" y="9506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063" rIns="121895" bIns="95063" numCol="1" spcCol="1270" anchor="ctr" anchorCtr="0">
              <a:noAutofit/>
            </a:bodyPr>
            <a:lstStyle/>
            <a:p>
              <a:pPr marL="0" lvl="0" indent="0" algn="ctr" defTabSz="933450">
                <a:spcAft>
                  <a:spcPts val="1800"/>
                </a:spcAft>
                <a:buNone/>
              </a:pPr>
              <a:endParaRPr lang="zh-TW" altLang="en-US" sz="2100" kern="1200"/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6593B693-373B-493B-83B2-BEC177765D0F}"/>
                </a:ext>
              </a:extLst>
            </p:cNvPr>
            <p:cNvSpPr/>
            <p:nvPr/>
          </p:nvSpPr>
          <p:spPr>
            <a:xfrm>
              <a:off x="13918524" y="2986349"/>
              <a:ext cx="2596967" cy="1438900"/>
            </a:xfrm>
            <a:custGeom>
              <a:avLst/>
              <a:gdLst>
                <a:gd name="connsiteX0" fmla="*/ 0 w 2596967"/>
                <a:gd name="connsiteY0" fmla="*/ 143890 h 1438900"/>
                <a:gd name="connsiteX1" fmla="*/ 143890 w 2596967"/>
                <a:gd name="connsiteY1" fmla="*/ 0 h 1438900"/>
                <a:gd name="connsiteX2" fmla="*/ 2453077 w 2596967"/>
                <a:gd name="connsiteY2" fmla="*/ 0 h 1438900"/>
                <a:gd name="connsiteX3" fmla="*/ 2596967 w 2596967"/>
                <a:gd name="connsiteY3" fmla="*/ 143890 h 1438900"/>
                <a:gd name="connsiteX4" fmla="*/ 2596967 w 2596967"/>
                <a:gd name="connsiteY4" fmla="*/ 1295010 h 1438900"/>
                <a:gd name="connsiteX5" fmla="*/ 2453077 w 2596967"/>
                <a:gd name="connsiteY5" fmla="*/ 1438900 h 1438900"/>
                <a:gd name="connsiteX6" fmla="*/ 143890 w 2596967"/>
                <a:gd name="connsiteY6" fmla="*/ 1438900 h 1438900"/>
                <a:gd name="connsiteX7" fmla="*/ 0 w 2596967"/>
                <a:gd name="connsiteY7" fmla="*/ 1295010 h 1438900"/>
                <a:gd name="connsiteX8" fmla="*/ 0 w 2596967"/>
                <a:gd name="connsiteY8" fmla="*/ 143890 h 14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967" h="1438900">
                  <a:moveTo>
                    <a:pt x="0" y="143890"/>
                  </a:moveTo>
                  <a:cubicBezTo>
                    <a:pt x="0" y="64422"/>
                    <a:pt x="64422" y="0"/>
                    <a:pt x="143890" y="0"/>
                  </a:cubicBezTo>
                  <a:lnTo>
                    <a:pt x="2453077" y="0"/>
                  </a:lnTo>
                  <a:cubicBezTo>
                    <a:pt x="2532545" y="0"/>
                    <a:pt x="2596967" y="64422"/>
                    <a:pt x="2596967" y="143890"/>
                  </a:cubicBezTo>
                  <a:lnTo>
                    <a:pt x="2596967" y="1295010"/>
                  </a:lnTo>
                  <a:cubicBezTo>
                    <a:pt x="2596967" y="1374478"/>
                    <a:pt x="2532545" y="1438900"/>
                    <a:pt x="2453077" y="1438900"/>
                  </a:cubicBezTo>
                  <a:lnTo>
                    <a:pt x="143890" y="1438900"/>
                  </a:lnTo>
                  <a:cubicBezTo>
                    <a:pt x="64422" y="1438900"/>
                    <a:pt x="0" y="1374478"/>
                    <a:pt x="0" y="1295010"/>
                  </a:cubicBezTo>
                  <a:lnTo>
                    <a:pt x="0" y="143890"/>
                  </a:ln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24" tIns="148824" rIns="148824" bIns="148824" numCol="1" spcCol="1270" anchor="ctr" anchorCtr="0">
              <a:noAutofit/>
            </a:bodyPr>
            <a:lstStyle/>
            <a:p>
              <a:pPr marL="0" lvl="0" indent="0" algn="ctr" defTabSz="1244600">
                <a:spcAft>
                  <a:spcPts val="1800"/>
                </a:spcAft>
                <a:buNone/>
              </a:pPr>
              <a:r>
                <a:rPr lang="zh-TW" altLang="en-US" sz="2800" b="1" kern="1200" baseline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決定行動方案及分工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60B27747-A8AA-448F-87B4-897747B90758}"/>
                </a:ext>
              </a:extLst>
            </p:cNvPr>
            <p:cNvSpPr txBox="1"/>
            <p:nvPr/>
          </p:nvSpPr>
          <p:spPr>
            <a:xfrm>
              <a:off x="10322801" y="4809047"/>
              <a:ext cx="3060000" cy="25699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找尋可合作的處室、系所及學校周邊資源等，確認可執行的推動策略。</a:t>
              </a:r>
              <a:endPara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1800"/>
                </a:spcAft>
                <a:defRPr/>
              </a:pPr>
              <a:endParaRPr lang="zh-TW" altLang="en-US" sz="3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79373A0-13A8-4B49-84BE-0DDDA45E06BC}"/>
                </a:ext>
              </a:extLst>
            </p:cNvPr>
            <p:cNvSpPr txBox="1"/>
            <p:nvPr/>
          </p:nvSpPr>
          <p:spPr>
            <a:xfrm>
              <a:off x="13687007" y="4809047"/>
              <a:ext cx="3060000" cy="25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決定健康體位推動的行動方案，以及各合作單位的分工。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EB9685C-F467-4685-B9A8-8B923DE23BEA}"/>
                </a:ext>
              </a:extLst>
            </p:cNvPr>
            <p:cNvSpPr txBox="1"/>
            <p:nvPr/>
          </p:nvSpPr>
          <p:spPr>
            <a:xfrm>
              <a:off x="6959795" y="4809047"/>
              <a:ext cx="3060000" cy="25699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</a:t>
              </a:r>
              <a:r>
                <a:rPr lang="zh-TW" altLang="en-US" sz="27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大專校院健康體位推動策略架構</a:t>
              </a:r>
              <a:r>
                <a:rPr lang="zh-TW" altLang="en-US" sz="27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，決定欲推動的面向及主題。</a:t>
              </a:r>
              <a:endPara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1800"/>
                </a:spcAft>
                <a:defRPr/>
              </a:pPr>
              <a:endParaRPr lang="zh-TW" altLang="en-US" sz="3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F7B95B1-6585-4AF6-8DC2-139CAF6FB32C}"/>
              </a:ext>
            </a:extLst>
          </p:cNvPr>
          <p:cNvGrpSpPr/>
          <p:nvPr/>
        </p:nvGrpSpPr>
        <p:grpSpPr>
          <a:xfrm>
            <a:off x="1694400" y="304001"/>
            <a:ext cx="10538240" cy="1260000"/>
            <a:chOff x="7252298" y="6605189"/>
            <a:chExt cx="10538240" cy="1260000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B93D0AE8-6652-4C0E-AB1A-57C7AE70C32E}"/>
                </a:ext>
              </a:extLst>
            </p:cNvPr>
            <p:cNvSpPr/>
            <p:nvPr/>
          </p:nvSpPr>
          <p:spPr>
            <a:xfrm>
              <a:off x="7252298" y="660518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/>
              <a:r>
                <a:rPr lang="en-US" altLang="zh-TW" sz="48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微軟正黑體"/>
                </a:rPr>
                <a:t>04</a:t>
              </a:r>
              <a:endParaRPr lang="zh-TW" altLang="en-US" sz="48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微軟正黑體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460BF7C8-122A-4B51-B025-DD4295B653E4}"/>
                </a:ext>
              </a:extLst>
            </p:cNvPr>
            <p:cNvSpPr txBox="1"/>
            <p:nvPr/>
          </p:nvSpPr>
          <p:spPr>
            <a:xfrm>
              <a:off x="8706846" y="6850469"/>
              <a:ext cx="9083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/>
              <a:r>
                <a:rPr lang="zh-TW" altLang="en-US" sz="4400" b="1" dirty="0">
                  <a:solidFill>
                    <a:schemeClr val="accent4">
                      <a:lumMod val="75000"/>
                    </a:schemeClr>
                  </a:solidFill>
                </a:rPr>
                <a:t>建議使用方式、說明及情境舉例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A031FD7-E554-44FF-8B1D-116885FA6677}"/>
              </a:ext>
            </a:extLst>
          </p:cNvPr>
          <p:cNvSpPr txBox="1"/>
          <p:nvPr/>
        </p:nvSpPr>
        <p:spPr>
          <a:xfrm>
            <a:off x="228058" y="7447635"/>
            <a:ext cx="11726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備註：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 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進階行動方案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★為供防疫參考之行動方案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▲為可於教育部網站下載相關教學資源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為目前大專校院較少執行的行動方案，本部擬於未來補足相關行動方案、教學資源，也建議學校可朝此發展。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4258170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自訂 2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15574</TotalTime>
  <Words>7134</Words>
  <Application>Microsoft Office PowerPoint</Application>
  <PresentationFormat>自訂</PresentationFormat>
  <Paragraphs>586</Paragraphs>
  <Slides>30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微軟正黑體</vt:lpstr>
      <vt:lpstr>新細明體</vt:lpstr>
      <vt:lpstr>Arial</vt:lpstr>
      <vt:lpstr>Calibri</vt:lpstr>
      <vt:lpstr>Times New Roman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董氏宣文</dc:creator>
  <cp:lastModifiedBy>林雅靚</cp:lastModifiedBy>
  <cp:revision>1028</cp:revision>
  <cp:lastPrinted>2020-09-29T02:10:45Z</cp:lastPrinted>
  <dcterms:created xsi:type="dcterms:W3CDTF">2020-05-27T03:55:23Z</dcterms:created>
  <dcterms:modified xsi:type="dcterms:W3CDTF">2023-06-15T02:18:17Z</dcterms:modified>
</cp:coreProperties>
</file>